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71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12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26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15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93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73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33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7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31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60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70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C83A-3275-4D74-A591-9354DDAC5D12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2A5B-1D19-49DE-8509-21B21BFA05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6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43808" y="1844824"/>
            <a:ext cx="5184576" cy="2016223"/>
          </a:xfrm>
          <a:ln w="28575">
            <a:solidFill>
              <a:srgbClr val="92D050"/>
            </a:solidFill>
          </a:ln>
        </p:spPr>
        <p:txBody>
          <a:bodyPr>
            <a:normAutofit fontScale="47500" lnSpcReduction="20000"/>
          </a:bodyPr>
          <a:lstStyle/>
          <a:p>
            <a:pPr algn="l"/>
            <a:r>
              <a:rPr lang="fr-FR" sz="3400" dirty="0">
                <a:solidFill>
                  <a:srgbClr val="00B050"/>
                </a:solidFill>
              </a:rPr>
              <a:t>Les ingrédients : </a:t>
            </a:r>
          </a:p>
          <a:p>
            <a:pPr algn="l"/>
            <a:endParaRPr lang="fr-FR" sz="3400" dirty="0">
              <a:solidFill>
                <a:srgbClr val="00B050"/>
              </a:solidFill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fr-FR" sz="3400" dirty="0">
                <a:solidFill>
                  <a:srgbClr val="00B050"/>
                </a:solidFill>
              </a:rPr>
              <a:t>Organiser un moment d’échange avec la totalité de son équipe, </a:t>
            </a:r>
            <a:r>
              <a:rPr lang="fr-FR" sz="3400" dirty="0" err="1">
                <a:solidFill>
                  <a:srgbClr val="00B050"/>
                </a:solidFill>
              </a:rPr>
              <a:t>décorrelé</a:t>
            </a:r>
            <a:r>
              <a:rPr lang="fr-FR" sz="3400" dirty="0">
                <a:solidFill>
                  <a:srgbClr val="00B050"/>
                </a:solidFill>
              </a:rPr>
              <a:t> d’une réunion de travail classique</a:t>
            </a: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fr-FR" sz="3400" dirty="0">
                <a:solidFill>
                  <a:srgbClr val="00B050"/>
                </a:solidFill>
              </a:rPr>
              <a:t>Définition d’une Raison d’Être</a:t>
            </a: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fr-FR" sz="3400" dirty="0">
                <a:solidFill>
                  <a:srgbClr val="00B050"/>
                </a:solidFill>
              </a:rPr>
              <a:t>Connaitre la raison d’Etre du Groupe </a:t>
            </a: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fr-FR" sz="3400" dirty="0">
                <a:solidFill>
                  <a:srgbClr val="00B050"/>
                </a:solidFill>
              </a:rPr>
              <a:t>Savoir décortiquer la raison d’Etre </a:t>
            </a: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fr-FR" sz="3400" dirty="0">
                <a:solidFill>
                  <a:srgbClr val="00B050"/>
                </a:solidFill>
              </a:rPr>
              <a:t>Convivialité et Bonne humeur </a:t>
            </a:r>
          </a:p>
          <a:p>
            <a:pPr marL="457200" indent="-457200" algn="l">
              <a:buFontTx/>
              <a:buChar char="-"/>
            </a:pPr>
            <a:endParaRPr lang="fr-FR" dirty="0"/>
          </a:p>
        </p:txBody>
      </p:sp>
      <p:pic>
        <p:nvPicPr>
          <p:cNvPr id="4" name="Picture 2" descr="http://boutdegomme.fr/wp-content/uploads/2015/04/gateau_a_la_carotte_artic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" t="14379" r="52634" b="17094"/>
          <a:stretch/>
        </p:blipFill>
        <p:spPr bwMode="auto">
          <a:xfrm>
            <a:off x="143508" y="813349"/>
            <a:ext cx="1944216" cy="46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archemin horizontal 4"/>
          <p:cNvSpPr/>
          <p:nvPr/>
        </p:nvSpPr>
        <p:spPr>
          <a:xfrm>
            <a:off x="1115616" y="0"/>
            <a:ext cx="6912768" cy="155679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accent6">
                  <a:lumMod val="75000"/>
                </a:schemeClr>
              </a:solidFill>
              <a:latin typeface="Bahnschrift Light Condensed" panose="020B0502040204020203" pitchFamily="34" charset="0"/>
            </a:endParaRPr>
          </a:p>
          <a:p>
            <a:pPr algn="ctr"/>
            <a:r>
              <a:rPr lang="fr-FR" sz="2400">
                <a:solidFill>
                  <a:schemeClr val="accent6">
                    <a:lumMod val="75000"/>
                  </a:schemeClr>
                </a:solidFill>
                <a:latin typeface="Bahnschrift Light Condensed" panose="020B0502040204020203" pitchFamily="34" charset="0"/>
              </a:rPr>
              <a:t>La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  <a:latin typeface="Bahnschrift Light Condensed" panose="020B0502040204020203" pitchFamily="34" charset="0"/>
              </a:rPr>
              <a:t>Recette du « Donner du Sens à notre Raison d’Être »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38337" y="4005064"/>
            <a:ext cx="5172287" cy="23083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Les ustensiles :</a:t>
            </a:r>
          </a:p>
          <a:p>
            <a:endParaRPr lang="fr-F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Prévoir 3h environ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Power Point light avec 2-3 slides maxi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Post </a:t>
            </a:r>
            <a:r>
              <a:rPr lang="fr-FR" sz="1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it</a:t>
            </a: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plusieurs couleurs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Tableau avec des feutres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Salle de réunion aménagée de sorte que les collaborateurs puissent facilement circuler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Café – eau – friandises </a:t>
            </a:r>
          </a:p>
        </p:txBody>
      </p:sp>
      <p:pic>
        <p:nvPicPr>
          <p:cNvPr id="9" name="Image 8" descr="Une image contenant fouet, ustensiles de cuisine, connecteur, fourchette&#10;&#10;Description générée automatiquement">
            <a:extLst>
              <a:ext uri="{FF2B5EF4-FFF2-40B4-BE49-F238E27FC236}">
                <a16:creationId xmlns:a16="http://schemas.microsoft.com/office/drawing/2014/main" id="{0E8159EE-74C2-40A5-AE65-2F9A3837FA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095" y="4005064"/>
            <a:ext cx="421871" cy="42187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8D1C5C3-4BA6-4A8A-9BF9-1E86EA4231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095" y="1844824"/>
            <a:ext cx="421871" cy="42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7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323528" y="328151"/>
            <a:ext cx="8229600" cy="644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accent6">
                    <a:lumMod val="75000"/>
                  </a:schemeClr>
                </a:solidFill>
              </a:rPr>
              <a:t>Le déroulement :  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Installer les collaborateurs dans un environnement et climat propice aux échanges libres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Leur poser la question de ce qu’est une Raison d’Etre. Laisser les collaborateurs réfléchir individuellement ou collectivement  - Faire Participer et donner la définition : C’est le sens – la cause véritable et profonde de l’existence d’une chose et d’un être »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Quelle est la Raison d’Etre de Groupama ? Laisser les collaborateurs réfléchir individuellement et leur demander de l’inscrire sur post </a:t>
            </a:r>
            <a:r>
              <a:rPr lang="fr-FR" sz="1100" dirty="0" err="1"/>
              <a:t>it</a:t>
            </a:r>
            <a:r>
              <a:rPr lang="fr-FR" sz="1100" dirty="0"/>
              <a:t> -  tour de table pour débriefer </a:t>
            </a:r>
          </a:p>
          <a:p>
            <a:pPr marL="285750" indent="-285750">
              <a:buFontTx/>
              <a:buChar char="-"/>
            </a:pPr>
            <a:r>
              <a:rPr lang="fr-FR" sz="1100" dirty="0"/>
              <a:t>En collectif, afficher la raison d’Etre de Groupama et la décortiquer  - Permet de donner le sens à « pourquoi est-ce important d’avoir une raison d’être »  et la vision idéale recherchée qui amènera aux actions à mener. La raison d’Etre Groupama : </a:t>
            </a:r>
            <a:r>
              <a:rPr lang="fr-FR" sz="1100" b="0" dirty="0">
                <a:solidFill>
                  <a:srgbClr val="0070C0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" Nous sommes là pour permettre au plus grand nombre de construire leur vie en confiance. Pour cela, nous sommes fondés sur des communautés d’entraide humaines, proches et responsables".</a:t>
            </a:r>
          </a:p>
          <a:p>
            <a:pPr lvl="1" fontAlgn="base"/>
            <a:r>
              <a:rPr lang="fr-FR" sz="1100" dirty="0"/>
              <a:t>nous sommes là :Groupama + 100 ans d 'expérience , mutuelle, présence forte sur le territoire</a:t>
            </a:r>
          </a:p>
          <a:p>
            <a:pPr lvl="1" fontAlgn="base"/>
            <a:r>
              <a:rPr lang="fr-FR" sz="1100" dirty="0"/>
              <a:t>pour le plus grand nombre : quel que soit l'âge mais aussi la profession ( pro - part-agri-coll-entreprise-</a:t>
            </a:r>
            <a:r>
              <a:rPr lang="fr-FR" sz="1100" dirty="0" err="1"/>
              <a:t>assoc</a:t>
            </a:r>
            <a:r>
              <a:rPr lang="fr-FR" sz="1100" dirty="0"/>
              <a:t> ..) (très peu d'assureur qui assure une population aussi grande ! force++</a:t>
            </a:r>
          </a:p>
          <a:p>
            <a:pPr lvl="1" fontAlgn="base"/>
            <a:r>
              <a:rPr lang="fr-FR" sz="1100" dirty="0"/>
              <a:t>construire leur vie : accompagnement dans tous les projets, évolutifs dans le temps ( de l'enfance au décès)  valeur de conseil ++</a:t>
            </a:r>
          </a:p>
          <a:p>
            <a:pPr lvl="1" fontAlgn="base"/>
            <a:r>
              <a:rPr lang="fr-FR" sz="1100" dirty="0"/>
              <a:t>communauté d'entraide : valeur ajoutée des élus Groupama - le fait qu'on réinjecte beaucoup d'argent dans l'économie locale suite aux sinistres - aides </a:t>
            </a:r>
          </a:p>
          <a:p>
            <a:pPr lvl="1" fontAlgn="base"/>
            <a:endParaRPr lang="fr-FR" sz="1100" dirty="0"/>
          </a:p>
          <a:p>
            <a:pPr lvl="1" fontAlgn="base"/>
            <a:endParaRPr lang="fr-FR" sz="1100" dirty="0"/>
          </a:p>
          <a:p>
            <a:pPr marL="0" indent="0">
              <a:buNone/>
            </a:pPr>
            <a:r>
              <a:rPr lang="fr-FR" sz="1100" dirty="0"/>
              <a:t>LE SENS étant donné sur la raison d Etre de Groupama …. Un peu comme la Cerise sur le Gâteau …et si on réfléchissait ensemble à notre Raison d ’Etre Equipe ???? </a:t>
            </a:r>
          </a:p>
          <a:p>
            <a:pPr marL="400050" lvl="1" indent="0" fontAlgn="base">
              <a:buNone/>
            </a:pPr>
            <a:r>
              <a:rPr lang="fr-FR" sz="1100" dirty="0"/>
              <a:t>1) Proposition de changer le nom de l’équipe  : idées sur post </a:t>
            </a:r>
            <a:r>
              <a:rPr lang="fr-FR" sz="1100" dirty="0" err="1"/>
              <a:t>it</a:t>
            </a:r>
            <a:r>
              <a:rPr lang="fr-FR" sz="1100" dirty="0"/>
              <a:t> et vote à l'oral de l’intérêt de nous différencier ou non  et du choix du nom. SENS : sentiment d’appartenance +</a:t>
            </a:r>
          </a:p>
          <a:p>
            <a:pPr marL="400050" lvl="1" indent="0" fontAlgn="base">
              <a:buNone/>
            </a:pPr>
            <a:r>
              <a:rPr lang="fr-FR" sz="1100" dirty="0"/>
              <a:t>2) Les valeurs  qui nous caractérisent: chaque valeur sur des post </a:t>
            </a:r>
            <a:r>
              <a:rPr lang="fr-FR" sz="1100" dirty="0" err="1"/>
              <a:t>it</a:t>
            </a:r>
            <a:r>
              <a:rPr lang="fr-FR" sz="1100" dirty="0"/>
              <a:t>, convivialité ou tout le monde est debout, tri des post </a:t>
            </a:r>
            <a:r>
              <a:rPr lang="fr-FR" sz="1100" dirty="0" err="1"/>
              <a:t>it</a:t>
            </a:r>
            <a:r>
              <a:rPr lang="fr-FR" sz="1100" dirty="0"/>
              <a:t>, vote de ceux qui sont les plus importants </a:t>
            </a:r>
          </a:p>
          <a:p>
            <a:pPr marL="400050" lvl="1" indent="0" fontAlgn="base">
              <a:buNone/>
            </a:pPr>
            <a:r>
              <a:rPr lang="fr-FR" sz="1100" dirty="0"/>
              <a:t>3) Au vu des valeurs décidées: une phrase qui fera la raison d’Etre de l’Equipe. SENS : sentiment d’appartenance –engagement – cohésion</a:t>
            </a:r>
          </a:p>
          <a:p>
            <a:pPr marL="400050" lvl="1" indent="0" fontAlgn="base">
              <a:buNone/>
            </a:pPr>
            <a:r>
              <a:rPr lang="fr-FR" sz="1100" dirty="0"/>
              <a:t>4) Possibilité de créer une charte qui permettra de pouvoir y faire souvent référence !!! </a:t>
            </a:r>
          </a:p>
          <a:p>
            <a:pPr fontAlgn="base"/>
            <a:endParaRPr lang="fr-FR" sz="1100" dirty="0"/>
          </a:p>
          <a:p>
            <a:pPr marL="0" indent="0" fontAlgn="base">
              <a:buNone/>
            </a:pPr>
            <a:r>
              <a:rPr lang="fr-FR" sz="1100" b="1" dirty="0"/>
              <a:t>Très Important : Très bonne recette à faire minimum 2 fois par an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   BONNE DEGUSTATION MIAM !</a:t>
            </a:r>
          </a:p>
        </p:txBody>
      </p:sp>
      <p:pic>
        <p:nvPicPr>
          <p:cNvPr id="5" name="Picture 2" descr="http://boutdegomme.fr/wp-content/uploads/2015/04/gateau_a_la_carotte_articl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" t="14379" r="52634" b="17094"/>
          <a:stretch/>
        </p:blipFill>
        <p:spPr bwMode="auto">
          <a:xfrm>
            <a:off x="7308304" y="5143258"/>
            <a:ext cx="1620180" cy="16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49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515</Words>
  <Application>Microsoft Macintosh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Yu Gothic UI Semilight</vt:lpstr>
      <vt:lpstr>Arial</vt:lpstr>
      <vt:lpstr>Bahnschrift Light Condensed</vt:lpstr>
      <vt:lpstr>Calibri</vt:lpstr>
      <vt:lpstr>Thème Office</vt:lpstr>
      <vt:lpstr>PowerPoint Presentation</vt:lpstr>
      <vt:lpstr>PowerPoint Presentation</vt:lpstr>
    </vt:vector>
  </TitlesOfParts>
  <Company>Groupama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MARTINEZ Laurence</dc:creator>
  <cp:lastModifiedBy>BABIN Jean-Edouard</cp:lastModifiedBy>
  <cp:revision>12</cp:revision>
  <dcterms:created xsi:type="dcterms:W3CDTF">2021-11-02T14:22:10Z</dcterms:created>
  <dcterms:modified xsi:type="dcterms:W3CDTF">2021-11-09T10:07:22Z</dcterms:modified>
</cp:coreProperties>
</file>