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howGuides="1">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314C83A-3275-4D74-A591-9354DDAC5D12}" type="datetimeFigureOut">
              <a:rPr lang="fr-FR" smtClean="0"/>
              <a:t>09/11/2021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52A5B-1D19-49DE-8509-21B21BFA0534}" type="slidenum">
              <a:rPr lang="fr-FR" smtClean="0"/>
              <a:t>‹#›</a:t>
            </a:fld>
            <a:endParaRPr lang="fr-FR"/>
          </a:p>
        </p:txBody>
      </p:sp>
    </p:spTree>
    <p:extLst>
      <p:ext uri="{BB962C8B-B14F-4D97-AF65-F5344CB8AC3E}">
        <p14:creationId xmlns:p14="http://schemas.microsoft.com/office/powerpoint/2010/main" val="223071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314C83A-3275-4D74-A591-9354DDAC5D12}" type="datetimeFigureOut">
              <a:rPr lang="fr-FR" smtClean="0"/>
              <a:t>09/11/2021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52A5B-1D19-49DE-8509-21B21BFA0534}" type="slidenum">
              <a:rPr lang="fr-FR" smtClean="0"/>
              <a:t>‹#›</a:t>
            </a:fld>
            <a:endParaRPr lang="fr-FR"/>
          </a:p>
        </p:txBody>
      </p:sp>
    </p:spTree>
    <p:extLst>
      <p:ext uri="{BB962C8B-B14F-4D97-AF65-F5344CB8AC3E}">
        <p14:creationId xmlns:p14="http://schemas.microsoft.com/office/powerpoint/2010/main" val="4039127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314C83A-3275-4D74-A591-9354DDAC5D12}" type="datetimeFigureOut">
              <a:rPr lang="fr-FR" smtClean="0"/>
              <a:t>09/11/2021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52A5B-1D19-49DE-8509-21B21BFA0534}" type="slidenum">
              <a:rPr lang="fr-FR" smtClean="0"/>
              <a:t>‹#›</a:t>
            </a:fld>
            <a:endParaRPr lang="fr-FR"/>
          </a:p>
        </p:txBody>
      </p:sp>
    </p:spTree>
    <p:extLst>
      <p:ext uri="{BB962C8B-B14F-4D97-AF65-F5344CB8AC3E}">
        <p14:creationId xmlns:p14="http://schemas.microsoft.com/office/powerpoint/2010/main" val="266326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314C83A-3275-4D74-A591-9354DDAC5D12}" type="datetimeFigureOut">
              <a:rPr lang="fr-FR" smtClean="0"/>
              <a:t>09/11/2021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52A5B-1D19-49DE-8509-21B21BFA0534}" type="slidenum">
              <a:rPr lang="fr-FR" smtClean="0"/>
              <a:t>‹#›</a:t>
            </a:fld>
            <a:endParaRPr lang="fr-FR"/>
          </a:p>
        </p:txBody>
      </p:sp>
    </p:spTree>
    <p:extLst>
      <p:ext uri="{BB962C8B-B14F-4D97-AF65-F5344CB8AC3E}">
        <p14:creationId xmlns:p14="http://schemas.microsoft.com/office/powerpoint/2010/main" val="287715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314C83A-3275-4D74-A591-9354DDAC5D12}" type="datetimeFigureOut">
              <a:rPr lang="fr-FR" smtClean="0"/>
              <a:t>09/11/2021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52A5B-1D19-49DE-8509-21B21BFA0534}" type="slidenum">
              <a:rPr lang="fr-FR" smtClean="0"/>
              <a:t>‹#›</a:t>
            </a:fld>
            <a:endParaRPr lang="fr-FR"/>
          </a:p>
        </p:txBody>
      </p:sp>
    </p:spTree>
    <p:extLst>
      <p:ext uri="{BB962C8B-B14F-4D97-AF65-F5344CB8AC3E}">
        <p14:creationId xmlns:p14="http://schemas.microsoft.com/office/powerpoint/2010/main" val="96093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314C83A-3275-4D74-A591-9354DDAC5D12}" type="datetimeFigureOut">
              <a:rPr lang="fr-FR" smtClean="0"/>
              <a:t>09/11/2021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52A5B-1D19-49DE-8509-21B21BFA0534}" type="slidenum">
              <a:rPr lang="fr-FR" smtClean="0"/>
              <a:t>‹#›</a:t>
            </a:fld>
            <a:endParaRPr lang="fr-FR"/>
          </a:p>
        </p:txBody>
      </p:sp>
    </p:spTree>
    <p:extLst>
      <p:ext uri="{BB962C8B-B14F-4D97-AF65-F5344CB8AC3E}">
        <p14:creationId xmlns:p14="http://schemas.microsoft.com/office/powerpoint/2010/main" val="195473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314C83A-3275-4D74-A591-9354DDAC5D12}" type="datetimeFigureOut">
              <a:rPr lang="fr-FR" smtClean="0"/>
              <a:t>09/11/2021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152A5B-1D19-49DE-8509-21B21BFA0534}" type="slidenum">
              <a:rPr lang="fr-FR" smtClean="0"/>
              <a:t>‹#›</a:t>
            </a:fld>
            <a:endParaRPr lang="fr-FR"/>
          </a:p>
        </p:txBody>
      </p:sp>
    </p:spTree>
    <p:extLst>
      <p:ext uri="{BB962C8B-B14F-4D97-AF65-F5344CB8AC3E}">
        <p14:creationId xmlns:p14="http://schemas.microsoft.com/office/powerpoint/2010/main" val="356433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314C83A-3275-4D74-A591-9354DDAC5D12}" type="datetimeFigureOut">
              <a:rPr lang="fr-FR" smtClean="0"/>
              <a:t>09/11/2021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152A5B-1D19-49DE-8509-21B21BFA0534}" type="slidenum">
              <a:rPr lang="fr-FR" smtClean="0"/>
              <a:t>‹#›</a:t>
            </a:fld>
            <a:endParaRPr lang="fr-FR"/>
          </a:p>
        </p:txBody>
      </p:sp>
    </p:spTree>
    <p:extLst>
      <p:ext uri="{BB962C8B-B14F-4D97-AF65-F5344CB8AC3E}">
        <p14:creationId xmlns:p14="http://schemas.microsoft.com/office/powerpoint/2010/main" val="25497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14C83A-3275-4D74-A591-9354DDAC5D12}" type="datetimeFigureOut">
              <a:rPr lang="fr-FR" smtClean="0"/>
              <a:t>09/11/2021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152A5B-1D19-49DE-8509-21B21BFA0534}" type="slidenum">
              <a:rPr lang="fr-FR" smtClean="0"/>
              <a:t>‹#›</a:t>
            </a:fld>
            <a:endParaRPr lang="fr-FR"/>
          </a:p>
        </p:txBody>
      </p:sp>
    </p:spTree>
    <p:extLst>
      <p:ext uri="{BB962C8B-B14F-4D97-AF65-F5344CB8AC3E}">
        <p14:creationId xmlns:p14="http://schemas.microsoft.com/office/powerpoint/2010/main" val="309431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314C83A-3275-4D74-A591-9354DDAC5D12}" type="datetimeFigureOut">
              <a:rPr lang="fr-FR" smtClean="0"/>
              <a:t>09/11/2021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52A5B-1D19-49DE-8509-21B21BFA0534}" type="slidenum">
              <a:rPr lang="fr-FR" smtClean="0"/>
              <a:t>‹#›</a:t>
            </a:fld>
            <a:endParaRPr lang="fr-FR"/>
          </a:p>
        </p:txBody>
      </p:sp>
    </p:spTree>
    <p:extLst>
      <p:ext uri="{BB962C8B-B14F-4D97-AF65-F5344CB8AC3E}">
        <p14:creationId xmlns:p14="http://schemas.microsoft.com/office/powerpoint/2010/main" val="132060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314C83A-3275-4D74-A591-9354DDAC5D12}" type="datetimeFigureOut">
              <a:rPr lang="fr-FR" smtClean="0"/>
              <a:t>09/11/2021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52A5B-1D19-49DE-8509-21B21BFA0534}" type="slidenum">
              <a:rPr lang="fr-FR" smtClean="0"/>
              <a:t>‹#›</a:t>
            </a:fld>
            <a:endParaRPr lang="fr-FR"/>
          </a:p>
        </p:txBody>
      </p:sp>
    </p:spTree>
    <p:extLst>
      <p:ext uri="{BB962C8B-B14F-4D97-AF65-F5344CB8AC3E}">
        <p14:creationId xmlns:p14="http://schemas.microsoft.com/office/powerpoint/2010/main" val="246070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4C83A-3275-4D74-A591-9354DDAC5D12}" type="datetimeFigureOut">
              <a:rPr lang="fr-FR" smtClean="0"/>
              <a:t>09/11/2021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52A5B-1D19-49DE-8509-21B21BFA0534}" type="slidenum">
              <a:rPr lang="fr-FR" smtClean="0"/>
              <a:t>‹#›</a:t>
            </a:fld>
            <a:endParaRPr lang="fr-FR"/>
          </a:p>
        </p:txBody>
      </p:sp>
    </p:spTree>
    <p:extLst>
      <p:ext uri="{BB962C8B-B14F-4D97-AF65-F5344CB8AC3E}">
        <p14:creationId xmlns:p14="http://schemas.microsoft.com/office/powerpoint/2010/main" val="1456642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38337" y="1554758"/>
            <a:ext cx="5183343" cy="2308324"/>
          </a:xfrm>
          <a:ln w="28575">
            <a:solidFill>
              <a:srgbClr val="92D050"/>
            </a:solidFill>
          </a:ln>
        </p:spPr>
        <p:txBody>
          <a:bodyPr>
            <a:normAutofit fontScale="92500" lnSpcReduction="10000"/>
          </a:bodyPr>
          <a:lstStyle/>
          <a:p>
            <a:pPr algn="l"/>
            <a:r>
              <a:rPr lang="fr-FR" sz="1400" u="sng" dirty="0">
                <a:solidFill>
                  <a:srgbClr val="00B050"/>
                </a:solidFill>
              </a:rPr>
              <a:t>Ingrédients :</a:t>
            </a:r>
            <a:r>
              <a:rPr lang="fr-FR" sz="1400" dirty="0">
                <a:solidFill>
                  <a:srgbClr val="00B050"/>
                </a:solidFill>
              </a:rPr>
              <a:t> </a:t>
            </a:r>
          </a:p>
          <a:p>
            <a:pPr algn="l"/>
            <a:endParaRPr lang="fr-FR" sz="1400" dirty="0">
              <a:solidFill>
                <a:srgbClr val="00B050"/>
              </a:solidFill>
            </a:endParaRPr>
          </a:p>
          <a:p>
            <a:pPr marL="265113" indent="-265113" algn="l">
              <a:buFont typeface="Arial" panose="020B0604020202020204" pitchFamily="34" charset="0"/>
              <a:buChar char="•"/>
            </a:pPr>
            <a:r>
              <a:rPr lang="fr-FR" sz="1400" dirty="0">
                <a:solidFill>
                  <a:srgbClr val="00B050"/>
                </a:solidFill>
              </a:rPr>
              <a:t>Organiser un moment d’échange avec la totalité de son équipe, décorréler d’une réunion de travail classique</a:t>
            </a:r>
          </a:p>
          <a:p>
            <a:pPr marL="265113" indent="-265113" algn="l">
              <a:buFont typeface="Arial" panose="020B0604020202020204" pitchFamily="34" charset="0"/>
              <a:buChar char="•"/>
            </a:pPr>
            <a:r>
              <a:rPr lang="fr-FR" sz="1400" dirty="0">
                <a:solidFill>
                  <a:srgbClr val="00B050"/>
                </a:solidFill>
              </a:rPr>
              <a:t>Présenter la pyramide de Maslow</a:t>
            </a:r>
          </a:p>
          <a:p>
            <a:pPr marL="265113" indent="-265113" algn="l">
              <a:buFont typeface="Arial" panose="020B0604020202020204" pitchFamily="34" charset="0"/>
              <a:buChar char="•"/>
            </a:pPr>
            <a:r>
              <a:rPr lang="fr-FR" sz="1400" dirty="0">
                <a:solidFill>
                  <a:srgbClr val="00B050"/>
                </a:solidFill>
              </a:rPr>
              <a:t>Créer un climat de confiance</a:t>
            </a:r>
          </a:p>
          <a:p>
            <a:pPr marL="265113" indent="-265113" algn="l">
              <a:buFont typeface="Arial" panose="020B0604020202020204" pitchFamily="34" charset="0"/>
              <a:buChar char="•"/>
            </a:pPr>
            <a:r>
              <a:rPr lang="fr-FR" sz="1400" dirty="0">
                <a:solidFill>
                  <a:srgbClr val="00B050"/>
                </a:solidFill>
              </a:rPr>
              <a:t>Travailler la reconnaissance</a:t>
            </a:r>
          </a:p>
          <a:p>
            <a:pPr marL="265113" indent="-265113" algn="l">
              <a:buFont typeface="Arial" panose="020B0604020202020204" pitchFamily="34" charset="0"/>
              <a:buChar char="•"/>
            </a:pPr>
            <a:r>
              <a:rPr lang="fr-FR" sz="1400" dirty="0">
                <a:solidFill>
                  <a:srgbClr val="00B050"/>
                </a:solidFill>
              </a:rPr>
              <a:t>Instaurer Le respect</a:t>
            </a:r>
          </a:p>
          <a:p>
            <a:pPr marL="265113" indent="-265113" algn="l">
              <a:buFont typeface="Arial" panose="020B0604020202020204" pitchFamily="34" charset="0"/>
              <a:buChar char="•"/>
            </a:pPr>
            <a:r>
              <a:rPr lang="fr-FR" sz="1400" dirty="0">
                <a:solidFill>
                  <a:srgbClr val="00B050"/>
                </a:solidFill>
              </a:rPr>
              <a:t>Initier le Partage</a:t>
            </a:r>
          </a:p>
          <a:p>
            <a:pPr marL="265113" indent="-265113" algn="l">
              <a:buFont typeface="Arial" panose="020B0604020202020204" pitchFamily="34" charset="0"/>
              <a:buChar char="•"/>
            </a:pPr>
            <a:r>
              <a:rPr lang="fr-FR" sz="1400" dirty="0">
                <a:solidFill>
                  <a:srgbClr val="00B050"/>
                </a:solidFill>
              </a:rPr>
              <a:t>Convivialité et Bonne humeur</a:t>
            </a:r>
          </a:p>
        </p:txBody>
      </p:sp>
      <p:pic>
        <p:nvPicPr>
          <p:cNvPr id="4" name="Picture 2" descr="http://boutdegomme.fr/wp-content/uploads/2015/04/gateau_a_la_carotte_article.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2" t="14379" r="52634" b="17094"/>
          <a:stretch/>
        </p:blipFill>
        <p:spPr bwMode="auto">
          <a:xfrm>
            <a:off x="143508" y="813349"/>
            <a:ext cx="1944216" cy="4631875"/>
          </a:xfrm>
          <a:prstGeom prst="rect">
            <a:avLst/>
          </a:prstGeom>
          <a:noFill/>
          <a:extLst>
            <a:ext uri="{909E8E84-426E-40DD-AFC4-6F175D3DCCD1}">
              <a14:hiddenFill xmlns:a14="http://schemas.microsoft.com/office/drawing/2010/main">
                <a:solidFill>
                  <a:srgbClr val="FFFFFF"/>
                </a:solidFill>
              </a14:hiddenFill>
            </a:ext>
          </a:extLst>
        </p:spPr>
      </p:pic>
      <p:sp>
        <p:nvSpPr>
          <p:cNvPr id="5" name="Parchemin horizontal 4"/>
          <p:cNvSpPr/>
          <p:nvPr/>
        </p:nvSpPr>
        <p:spPr>
          <a:xfrm>
            <a:off x="1115616" y="0"/>
            <a:ext cx="6912768" cy="1556792"/>
          </a:xfrm>
          <a:prstGeom prst="horizontalScroll">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t>
            </a:r>
          </a:p>
          <a:p>
            <a:pPr algn="ctr"/>
            <a:r>
              <a:rPr lang="fr-FR" sz="2400" dirty="0">
                <a:solidFill>
                  <a:schemeClr val="accent6">
                    <a:lumMod val="75000"/>
                  </a:schemeClr>
                </a:solidFill>
                <a:latin typeface="Bahnschrift Light Condensed" panose="020B0502040204020203" pitchFamily="34" charset="0"/>
              </a:rPr>
              <a:t>La Recette du « Cultiver la Fierté d’appartenance »</a:t>
            </a:r>
          </a:p>
        </p:txBody>
      </p:sp>
      <p:sp>
        <p:nvSpPr>
          <p:cNvPr id="6" name="ZoneTexte 5"/>
          <p:cNvSpPr txBox="1"/>
          <p:nvPr/>
        </p:nvSpPr>
        <p:spPr>
          <a:xfrm>
            <a:off x="2838337" y="4077072"/>
            <a:ext cx="5183343" cy="2031325"/>
          </a:xfrm>
          <a:prstGeom prst="rect">
            <a:avLst/>
          </a:prstGeom>
          <a:noFill/>
          <a:ln>
            <a:solidFill>
              <a:schemeClr val="tx2">
                <a:lumMod val="60000"/>
                <a:lumOff val="40000"/>
              </a:schemeClr>
            </a:solidFill>
          </a:ln>
        </p:spPr>
        <p:txBody>
          <a:bodyPr wrap="square" rtlCol="0">
            <a:spAutoFit/>
          </a:bodyPr>
          <a:lstStyle/>
          <a:p>
            <a:r>
              <a:rPr lang="fr-FR" sz="1400" u="sng" dirty="0">
                <a:solidFill>
                  <a:schemeClr val="tx2">
                    <a:lumMod val="60000"/>
                    <a:lumOff val="40000"/>
                  </a:schemeClr>
                </a:solidFill>
              </a:rPr>
              <a:t>Les Ustensiles de la présentation:</a:t>
            </a:r>
          </a:p>
          <a:p>
            <a:endParaRPr lang="fr-FR" sz="1400" dirty="0">
              <a:solidFill>
                <a:schemeClr val="tx2">
                  <a:lumMod val="60000"/>
                  <a:lumOff val="40000"/>
                </a:schemeClr>
              </a:solidFill>
            </a:endParaRPr>
          </a:p>
          <a:p>
            <a:pPr marL="285750" indent="-285750">
              <a:buFont typeface="Arial" panose="020B0604020202020204" pitchFamily="34" charset="0"/>
              <a:buChar char="•"/>
            </a:pPr>
            <a:r>
              <a:rPr lang="fr-FR" sz="1400" dirty="0">
                <a:solidFill>
                  <a:schemeClr val="tx2">
                    <a:lumMod val="60000"/>
                    <a:lumOff val="40000"/>
                  </a:schemeClr>
                </a:solidFill>
              </a:rPr>
              <a:t>Prévoir 3h environ </a:t>
            </a:r>
          </a:p>
          <a:p>
            <a:pPr marL="285750" indent="-285750">
              <a:buFont typeface="Arial" panose="020B0604020202020204" pitchFamily="34" charset="0"/>
              <a:buChar char="•"/>
            </a:pPr>
            <a:r>
              <a:rPr lang="fr-FR" sz="1400" dirty="0">
                <a:solidFill>
                  <a:schemeClr val="tx2">
                    <a:lumMod val="60000"/>
                    <a:lumOff val="40000"/>
                  </a:schemeClr>
                </a:solidFill>
              </a:rPr>
              <a:t>Power Point light avec 2-3 slides maxi</a:t>
            </a:r>
          </a:p>
          <a:p>
            <a:pPr marL="285750" indent="-285750">
              <a:buFont typeface="Arial" panose="020B0604020202020204" pitchFamily="34" charset="0"/>
              <a:buChar char="•"/>
            </a:pPr>
            <a:r>
              <a:rPr lang="fr-FR" sz="1400" dirty="0">
                <a:solidFill>
                  <a:schemeClr val="tx2">
                    <a:lumMod val="60000"/>
                    <a:lumOff val="40000"/>
                  </a:schemeClr>
                </a:solidFill>
              </a:rPr>
              <a:t>Post </a:t>
            </a:r>
            <a:r>
              <a:rPr lang="fr-FR" sz="1400" dirty="0" err="1">
                <a:solidFill>
                  <a:schemeClr val="tx2">
                    <a:lumMod val="60000"/>
                    <a:lumOff val="40000"/>
                  </a:schemeClr>
                </a:solidFill>
              </a:rPr>
              <a:t>it</a:t>
            </a:r>
            <a:r>
              <a:rPr lang="fr-FR" sz="1400" dirty="0">
                <a:solidFill>
                  <a:schemeClr val="tx2">
                    <a:lumMod val="60000"/>
                    <a:lumOff val="40000"/>
                  </a:schemeClr>
                </a:solidFill>
              </a:rPr>
              <a:t> de plusieurs couleurs</a:t>
            </a:r>
          </a:p>
          <a:p>
            <a:pPr marL="285750" indent="-285750">
              <a:buFont typeface="Arial" panose="020B0604020202020204" pitchFamily="34" charset="0"/>
              <a:buChar char="•"/>
            </a:pPr>
            <a:r>
              <a:rPr lang="fr-FR" sz="1400" dirty="0">
                <a:solidFill>
                  <a:schemeClr val="tx2">
                    <a:lumMod val="60000"/>
                    <a:lumOff val="40000"/>
                  </a:schemeClr>
                </a:solidFill>
              </a:rPr>
              <a:t>Tableau avec des feutres</a:t>
            </a:r>
          </a:p>
          <a:p>
            <a:pPr marL="285750" indent="-285750">
              <a:buFont typeface="Arial" panose="020B0604020202020204" pitchFamily="34" charset="0"/>
              <a:buChar char="•"/>
            </a:pPr>
            <a:r>
              <a:rPr lang="fr-FR" sz="1400" dirty="0">
                <a:solidFill>
                  <a:schemeClr val="tx2">
                    <a:lumMod val="60000"/>
                    <a:lumOff val="40000"/>
                  </a:schemeClr>
                </a:solidFill>
              </a:rPr>
              <a:t>Salle de réunion aménagée de sorte que les collaborateurs puissent facilement circuler </a:t>
            </a:r>
          </a:p>
          <a:p>
            <a:pPr marL="285750" indent="-285750">
              <a:buFont typeface="Arial" panose="020B0604020202020204" pitchFamily="34" charset="0"/>
              <a:buChar char="•"/>
            </a:pPr>
            <a:r>
              <a:rPr lang="fr-FR" sz="1400" dirty="0">
                <a:solidFill>
                  <a:schemeClr val="tx2">
                    <a:lumMod val="60000"/>
                    <a:lumOff val="40000"/>
                  </a:schemeClr>
                </a:solidFill>
              </a:rPr>
              <a:t>Café – eau – friandises </a:t>
            </a:r>
          </a:p>
        </p:txBody>
      </p:sp>
      <p:pic>
        <p:nvPicPr>
          <p:cNvPr id="8" name="Image 7">
            <a:extLst>
              <a:ext uri="{FF2B5EF4-FFF2-40B4-BE49-F238E27FC236}">
                <a16:creationId xmlns:a16="http://schemas.microsoft.com/office/drawing/2014/main" id="{BECCCE0E-1FB8-4A15-9566-BCFC41BDB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095" y="1844824"/>
            <a:ext cx="421871" cy="421871"/>
          </a:xfrm>
          <a:prstGeom prst="rect">
            <a:avLst/>
          </a:prstGeom>
        </p:spPr>
      </p:pic>
      <p:pic>
        <p:nvPicPr>
          <p:cNvPr id="9" name="Image 8" descr="Une image contenant fouet, ustensiles de cuisine, connecteur, fourchette&#10;&#10;Description générée automatiquement">
            <a:extLst>
              <a:ext uri="{FF2B5EF4-FFF2-40B4-BE49-F238E27FC236}">
                <a16:creationId xmlns:a16="http://schemas.microsoft.com/office/drawing/2014/main" id="{C8A19F3F-F996-4BCD-B40B-705EC2133F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2095" y="4089717"/>
            <a:ext cx="421871" cy="421871"/>
          </a:xfrm>
          <a:prstGeom prst="rect">
            <a:avLst/>
          </a:prstGeom>
        </p:spPr>
      </p:pic>
    </p:spTree>
    <p:extLst>
      <p:ext uri="{BB962C8B-B14F-4D97-AF65-F5344CB8AC3E}">
        <p14:creationId xmlns:p14="http://schemas.microsoft.com/office/powerpoint/2010/main" val="101557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1040" y="0"/>
            <a:ext cx="822960" cy="1097280"/>
            <a:chOff x="11094720" y="0"/>
            <a:chExt cx="1097280" cy="1097280"/>
          </a:xfrm>
        </p:grpSpPr>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Espace réservé du contenu 3"/>
          <p:cNvSpPr txBox="1">
            <a:spLocks noGrp="1"/>
          </p:cNvSpPr>
          <p:nvPr>
            <p:ph idx="1"/>
          </p:nvPr>
        </p:nvSpPr>
        <p:spPr>
          <a:xfrm>
            <a:off x="431407" y="548682"/>
            <a:ext cx="4716657" cy="5976662"/>
          </a:xfrm>
          <a:prstGeom prst="rect">
            <a:avLst/>
          </a:prstGeom>
        </p:spPr>
        <p:txBody>
          <a:bodyPr rtlCol="0">
            <a:normAutofit/>
          </a:bodyPr>
          <a:lstStyle/>
          <a:p>
            <a:pPr>
              <a:lnSpc>
                <a:spcPct val="90000"/>
              </a:lnSpc>
            </a:pPr>
            <a:r>
              <a:rPr lang="fr-FR" sz="2400" u="sng" dirty="0">
                <a:solidFill>
                  <a:schemeClr val="accent6">
                    <a:lumMod val="75000"/>
                  </a:schemeClr>
                </a:solidFill>
              </a:rPr>
              <a:t>Le déroulement :  </a:t>
            </a:r>
          </a:p>
          <a:p>
            <a:pPr marL="0" indent="0">
              <a:lnSpc>
                <a:spcPct val="90000"/>
              </a:lnSpc>
              <a:buNone/>
            </a:pPr>
            <a:r>
              <a:rPr lang="fr-FR" sz="2800" dirty="0"/>
              <a:t>  </a:t>
            </a:r>
          </a:p>
          <a:p>
            <a:pPr marL="0" indent="0">
              <a:lnSpc>
                <a:spcPct val="90000"/>
              </a:lnSpc>
              <a:buNone/>
            </a:pPr>
            <a:r>
              <a:rPr lang="fr-FR" sz="1100" dirty="0"/>
              <a:t>Installer les collaborateurs dans un environnement et climat propice aux échanges libres</a:t>
            </a:r>
          </a:p>
          <a:p>
            <a:pPr marL="285750" indent="-285750">
              <a:lnSpc>
                <a:spcPct val="90000"/>
              </a:lnSpc>
              <a:buFontTx/>
              <a:buChar char="-"/>
            </a:pPr>
            <a:endParaRPr lang="fr-FR" sz="2800" dirty="0"/>
          </a:p>
          <a:p>
            <a:pPr marL="285750" indent="-285750">
              <a:lnSpc>
                <a:spcPct val="90000"/>
              </a:lnSpc>
              <a:buFontTx/>
              <a:buChar char="-"/>
            </a:pPr>
            <a:r>
              <a:rPr lang="fr-FR" sz="1800" b="1" dirty="0">
                <a:solidFill>
                  <a:srgbClr val="00B050"/>
                </a:solidFill>
              </a:rPr>
              <a:t>Première étape: </a:t>
            </a:r>
            <a:r>
              <a:rPr lang="fr-FR" sz="1800" dirty="0">
                <a:solidFill>
                  <a:srgbClr val="00B050"/>
                </a:solidFill>
              </a:rPr>
              <a:t>Présenter la Pyramide de Maslow: </a:t>
            </a:r>
          </a:p>
          <a:p>
            <a:pPr marL="285750" indent="-285750">
              <a:lnSpc>
                <a:spcPct val="90000"/>
              </a:lnSpc>
              <a:buFontTx/>
              <a:buChar char="-"/>
            </a:pPr>
            <a:endParaRPr lang="fr-FR" sz="2800" b="1" dirty="0"/>
          </a:p>
          <a:p>
            <a:pPr marL="0" indent="0">
              <a:lnSpc>
                <a:spcPct val="90000"/>
              </a:lnSpc>
              <a:buNone/>
            </a:pPr>
            <a:r>
              <a:rPr lang="fr-FR" sz="1100" dirty="0"/>
              <a:t>La pyramide des besoins, dite pyramide de Maslow, est une représentation pyramidale de la hiérarchie des besoins qui interprète la théorie de la motivation basée à partir des observations réalisées dans les années 1940 par le psychologue Abraham Maslow. L'article où Maslow expose pour la première fois sa théorie, A Theory of Human Motivation, est paru en 1943.</a:t>
            </a:r>
          </a:p>
          <a:p>
            <a:pPr marL="0" indent="0">
              <a:lnSpc>
                <a:spcPct val="90000"/>
              </a:lnSpc>
              <a:buNone/>
            </a:pPr>
            <a:r>
              <a:rPr lang="fr-FR" sz="1100" dirty="0"/>
              <a:t>Elle permet de comprendre les besoins de nos équipes, avant de mettre en place des stratégies.</a:t>
            </a:r>
          </a:p>
          <a:p>
            <a:pPr marL="0" indent="0">
              <a:lnSpc>
                <a:spcPct val="90000"/>
              </a:lnSpc>
              <a:buNone/>
            </a:pPr>
            <a:r>
              <a:rPr lang="fr-FR" sz="1100" dirty="0"/>
              <a:t>Les études de Maslow ont pu permettre de classifier les besoins de l'être humain par ordre d'importance et qui sont présentés en 5 niveaux. Cet agencement correspond entre autres à l'ordre dans lequel ils apparaissent chez une personne. Ainsi, la satisfaction d'un niveau peut engendrer les besoins et attentes du niveau suivant. Le principe est qu'il n'est possible d'agir sur les motivations dites " supérieures " d'un individu qu'à condition que ses besoins de sécurité et physiologiques soient remplis.</a:t>
            </a:r>
          </a:p>
          <a:p>
            <a:pPr marL="457200" lvl="1" indent="0" fontAlgn="base">
              <a:lnSpc>
                <a:spcPct val="90000"/>
              </a:lnSpc>
              <a:buNone/>
            </a:pPr>
            <a:endParaRPr lang="fr-FR" sz="900" dirty="0"/>
          </a:p>
          <a:p>
            <a:pPr lvl="1" fontAlgn="base">
              <a:lnSpc>
                <a:spcPct val="90000"/>
              </a:lnSpc>
            </a:pPr>
            <a:r>
              <a:rPr lang="fr-FR" sz="1100" dirty="0"/>
              <a:t>Pour avoir une définition complète, nous vous proposons:</a:t>
            </a:r>
          </a:p>
          <a:p>
            <a:pPr marL="457200" lvl="1" indent="0" fontAlgn="base">
              <a:lnSpc>
                <a:spcPct val="90000"/>
              </a:lnSpc>
              <a:buNone/>
            </a:pPr>
            <a:r>
              <a:rPr lang="fr-FR" sz="900" dirty="0"/>
              <a:t>https://fiches-pratiques.chefdentreprise.com/Thematique/ressources-humaines-1051/FichePratique/Comment-faire-pour-expliquer-la-pyramide-de-Maslow--352304.htm</a:t>
            </a:r>
          </a:p>
          <a:p>
            <a:pPr lvl="1" fontAlgn="base">
              <a:lnSpc>
                <a:spcPct val="90000"/>
              </a:lnSpc>
            </a:pPr>
            <a:endParaRPr lang="fr-FR" sz="900" dirty="0"/>
          </a:p>
          <a:p>
            <a:pPr marL="0" indent="0">
              <a:lnSpc>
                <a:spcPct val="90000"/>
              </a:lnSpc>
              <a:buNone/>
            </a:pPr>
            <a:endParaRPr lang="fr-FR" sz="900" dirty="0"/>
          </a:p>
        </p:txBody>
      </p:sp>
      <p:pic>
        <p:nvPicPr>
          <p:cNvPr id="6" name="Image 5">
            <a:extLst>
              <a:ext uri="{FF2B5EF4-FFF2-40B4-BE49-F238E27FC236}">
                <a16:creationId xmlns:a16="http://schemas.microsoft.com/office/drawing/2014/main" id="{40B433C6-D085-420B-A116-2408513C3512}"/>
              </a:ext>
            </a:extLst>
          </p:cNvPr>
          <p:cNvPicPr/>
          <p:nvPr/>
        </p:nvPicPr>
        <p:blipFill>
          <a:blip r:embed="rId2"/>
          <a:stretch>
            <a:fillRect/>
          </a:stretch>
        </p:blipFill>
        <p:spPr>
          <a:xfrm>
            <a:off x="5436096" y="548682"/>
            <a:ext cx="3411086" cy="2799885"/>
          </a:xfrm>
          <a:prstGeom prst="rect">
            <a:avLst/>
          </a:prstGeom>
        </p:spPr>
      </p:pic>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boutdegomme.fr/wp-content/uploads/2015/04/gateau_a_la_carotte_artic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32" t="14379" r="52634" b="17094"/>
          <a:stretch/>
        </p:blipFill>
        <p:spPr bwMode="auto">
          <a:xfrm>
            <a:off x="6089902" y="3509433"/>
            <a:ext cx="2571497" cy="258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94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noGrp="1"/>
          </p:cNvSpPr>
          <p:nvPr>
            <p:ph idx="1"/>
          </p:nvPr>
        </p:nvSpPr>
        <p:spPr>
          <a:xfrm>
            <a:off x="323528" y="328151"/>
            <a:ext cx="8229600" cy="6540252"/>
          </a:xfrm>
          <a:prstGeom prst="rect">
            <a:avLst/>
          </a:prstGeom>
          <a:noFill/>
        </p:spPr>
        <p:txBody>
          <a:bodyPr wrap="square" rtlCol="0">
            <a:spAutoFit/>
          </a:bodyPr>
          <a:lstStyle/>
          <a:p>
            <a:pPr marL="0" indent="0">
              <a:buNone/>
            </a:pPr>
            <a:endParaRPr lang="fr-FR" sz="1100" dirty="0"/>
          </a:p>
          <a:p>
            <a:pPr marL="285750" indent="-285750">
              <a:buFontTx/>
              <a:buChar char="-"/>
            </a:pPr>
            <a:r>
              <a:rPr lang="fr-FR" sz="1300" b="1" dirty="0">
                <a:solidFill>
                  <a:srgbClr val="00B050"/>
                </a:solidFill>
              </a:rPr>
              <a:t>Seconde étape: </a:t>
            </a:r>
            <a:r>
              <a:rPr lang="fr-FR" sz="1300" dirty="0">
                <a:solidFill>
                  <a:srgbClr val="00B050"/>
                </a:solidFill>
              </a:rPr>
              <a:t>Identifier individuellement quels sont les besoins déjà satisfait au sein de l’équipe</a:t>
            </a:r>
            <a:endParaRPr lang="fr-FR" sz="1300" dirty="0"/>
          </a:p>
          <a:p>
            <a:pPr marL="285750" indent="-285750">
              <a:buFontTx/>
              <a:buChar char="-"/>
            </a:pPr>
            <a:r>
              <a:rPr lang="fr-FR" sz="1100" dirty="0"/>
              <a:t>Laisser les collaborateurs réfléchir individuellement et leur demander de l’inscrire sur post </a:t>
            </a:r>
            <a:r>
              <a:rPr lang="fr-FR" sz="1100" dirty="0" err="1"/>
              <a:t>it</a:t>
            </a:r>
            <a:r>
              <a:rPr lang="fr-FR" sz="1100" dirty="0"/>
              <a:t> – </a:t>
            </a:r>
          </a:p>
          <a:p>
            <a:pPr marL="0" indent="0">
              <a:buNone/>
            </a:pPr>
            <a:r>
              <a:rPr lang="fr-FR" sz="1100" dirty="0"/>
              <a:t>A l’issue, partages et échanges sur les différents besoins  satisfaits, qui ont été identifiés. </a:t>
            </a:r>
          </a:p>
          <a:p>
            <a:pPr marL="0" indent="0">
              <a:buNone/>
            </a:pPr>
            <a:endParaRPr lang="fr-FR" sz="1100" dirty="0"/>
          </a:p>
          <a:p>
            <a:pPr marL="285750" indent="-285750">
              <a:buFontTx/>
              <a:buChar char="-"/>
            </a:pPr>
            <a:r>
              <a:rPr lang="fr-FR" sz="1300" b="1" dirty="0">
                <a:solidFill>
                  <a:srgbClr val="00B050"/>
                </a:solidFill>
              </a:rPr>
              <a:t>Troisième étape: </a:t>
            </a:r>
            <a:r>
              <a:rPr lang="fr-FR" sz="1300" dirty="0">
                <a:solidFill>
                  <a:srgbClr val="00B050"/>
                </a:solidFill>
              </a:rPr>
              <a:t>Identifier individuellement quels sont les besoins à satisfaire au sein de l’équipe</a:t>
            </a:r>
          </a:p>
          <a:p>
            <a:pPr marL="285750" indent="-285750">
              <a:buFontTx/>
              <a:buChar char="-"/>
            </a:pPr>
            <a:r>
              <a:rPr lang="fr-FR" sz="1100" dirty="0"/>
              <a:t>Débrief en collectif, choix des besoins identifiés comme essentiels et définitions des actions à mettre en œuvre.</a:t>
            </a:r>
          </a:p>
          <a:p>
            <a:pPr marL="285750" indent="-285750">
              <a:buFontTx/>
              <a:buChar char="-"/>
            </a:pPr>
            <a:endParaRPr lang="fr-FR" sz="1100" dirty="0"/>
          </a:p>
          <a:p>
            <a:pPr marL="285750" indent="-285750">
              <a:buFontTx/>
              <a:buChar char="-"/>
            </a:pPr>
            <a:r>
              <a:rPr lang="fr-FR" sz="1300" b="1" dirty="0">
                <a:solidFill>
                  <a:srgbClr val="00B050"/>
                </a:solidFill>
              </a:rPr>
              <a:t>Dernière étape: </a:t>
            </a:r>
            <a:r>
              <a:rPr lang="fr-FR" sz="1300" dirty="0">
                <a:solidFill>
                  <a:srgbClr val="00B050"/>
                </a:solidFill>
              </a:rPr>
              <a:t>Faire preuve d’agilité, en adaptant son management, en fonction des besoins de chaque membres de l’équipe</a:t>
            </a:r>
          </a:p>
          <a:p>
            <a:pPr marL="0" indent="0" algn="ctr">
              <a:buNone/>
            </a:pPr>
            <a:r>
              <a:rPr lang="fr-FR" sz="1400" b="1" i="1" dirty="0"/>
              <a:t>Il sera essentiel</a:t>
            </a:r>
            <a:r>
              <a:rPr lang="fr-FR" sz="1100" b="1" i="1" dirty="0"/>
              <a:t>, au quotidien pour </a:t>
            </a:r>
            <a:r>
              <a:rPr lang="fr-FR" sz="1800" b="1" i="1" dirty="0"/>
              <a:t>Cultiver, de faire vivre, d’entretenir</a:t>
            </a:r>
            <a:r>
              <a:rPr lang="fr-FR" sz="1100" b="1" i="1" dirty="0"/>
              <a:t>, en utilisant les ustensiles que nous vous recommandons:</a:t>
            </a:r>
          </a:p>
          <a:p>
            <a:pPr marL="0" indent="0">
              <a:buNone/>
            </a:pPr>
            <a:endParaRPr lang="fr-FR" dirty="0">
              <a:solidFill>
                <a:schemeClr val="accent6">
                  <a:lumMod val="75000"/>
                </a:schemeClr>
              </a:solidFill>
            </a:endParaRPr>
          </a:p>
          <a:p>
            <a:pPr marL="285750" indent="-285750">
              <a:buFontTx/>
              <a:buChar char="-"/>
            </a:pPr>
            <a:endParaRPr lang="fr-FR" dirty="0">
              <a:solidFill>
                <a:schemeClr val="accent6">
                  <a:lumMod val="75000"/>
                </a:schemeClr>
              </a:solidFill>
            </a:endParaRPr>
          </a:p>
          <a:p>
            <a:pPr marL="285750" indent="-285750">
              <a:buFontTx/>
              <a:buChar char="-"/>
            </a:pPr>
            <a:endParaRPr lang="fr-FR" dirty="0">
              <a:solidFill>
                <a:schemeClr val="accent6">
                  <a:lumMod val="75000"/>
                </a:schemeClr>
              </a:solidFill>
            </a:endParaRPr>
          </a:p>
          <a:p>
            <a:pPr marL="285750" indent="-285750">
              <a:buFontTx/>
              <a:buChar char="-"/>
            </a:pPr>
            <a:endParaRPr lang="fr-FR" dirty="0">
              <a:solidFill>
                <a:schemeClr val="accent6">
                  <a:lumMod val="75000"/>
                </a:schemeClr>
              </a:solidFill>
            </a:endParaRPr>
          </a:p>
          <a:p>
            <a:pPr marL="285750" indent="-285750">
              <a:buFontTx/>
              <a:buChar char="-"/>
            </a:pPr>
            <a:endParaRPr lang="fr-FR" sz="4800" dirty="0">
              <a:solidFill>
                <a:schemeClr val="accent6">
                  <a:lumMod val="75000"/>
                </a:schemeClr>
              </a:solidFill>
            </a:endParaRPr>
          </a:p>
          <a:p>
            <a:pPr marL="0" indent="0">
              <a:buNone/>
            </a:pPr>
            <a:r>
              <a:rPr lang="fr-FR" dirty="0">
                <a:solidFill>
                  <a:schemeClr val="accent6">
                    <a:lumMod val="75000"/>
                  </a:schemeClr>
                </a:solidFill>
              </a:rPr>
              <a:t>BONNE DEGUSTATION MIAM !</a:t>
            </a:r>
          </a:p>
        </p:txBody>
      </p:sp>
      <p:pic>
        <p:nvPicPr>
          <p:cNvPr id="5" name="Picture 2" descr="http://boutdegomme.fr/wp-content/uploads/2015/04/gateau_a_la_carotte_articl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32" t="14379" r="52634" b="17094"/>
          <a:stretch/>
        </p:blipFill>
        <p:spPr bwMode="auto">
          <a:xfrm>
            <a:off x="7380312" y="3429000"/>
            <a:ext cx="1620180" cy="162973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81B7896F-3FA2-4BF1-822B-54D20DD3C8E0}"/>
              </a:ext>
            </a:extLst>
          </p:cNvPr>
          <p:cNvSpPr txBox="1"/>
          <p:nvPr/>
        </p:nvSpPr>
        <p:spPr>
          <a:xfrm>
            <a:off x="1490814" y="3002729"/>
            <a:ext cx="6177529" cy="3416320"/>
          </a:xfrm>
          <a:prstGeom prst="rect">
            <a:avLst/>
          </a:prstGeom>
          <a:noFill/>
          <a:ln>
            <a:noFill/>
          </a:ln>
        </p:spPr>
        <p:txBody>
          <a:bodyPr wrap="square" rtlCol="0">
            <a:spAutoFit/>
          </a:bodyPr>
          <a:lstStyle/>
          <a:p>
            <a:pPr fontAlgn="base"/>
            <a:r>
              <a:rPr lang="fr-FR" sz="900" b="1" dirty="0"/>
              <a:t>CULTIVER la confiance : </a:t>
            </a:r>
            <a:endParaRPr lang="fr-FR" sz="900" dirty="0"/>
          </a:p>
          <a:p>
            <a:pPr fontAlgn="base"/>
            <a:r>
              <a:rPr lang="fr-FR" sz="900" dirty="0"/>
              <a:t>La communication/Le sens (La raison d’être, Les valeurs, l’histoire (savoir d’où l’on vient), La clarté de la vision) </a:t>
            </a:r>
          </a:p>
          <a:p>
            <a:pPr fontAlgn="base"/>
            <a:r>
              <a:rPr lang="fr-FR" sz="900" dirty="0"/>
              <a:t> </a:t>
            </a:r>
          </a:p>
          <a:p>
            <a:pPr fontAlgn="base"/>
            <a:r>
              <a:rPr lang="fr-FR" sz="900" b="1" dirty="0"/>
              <a:t>CULTIVER la reconnaissance :</a:t>
            </a:r>
            <a:endParaRPr lang="fr-FR" sz="900" dirty="0"/>
          </a:p>
          <a:p>
            <a:pPr fontAlgn="base"/>
            <a:r>
              <a:rPr lang="fr-FR" sz="900" dirty="0"/>
              <a:t>Pratiquer le feed-back, aussi et surtout quand c’est positif !!!</a:t>
            </a:r>
          </a:p>
          <a:p>
            <a:pPr fontAlgn="base"/>
            <a:r>
              <a:rPr lang="fr-FR" sz="900" dirty="0"/>
              <a:t>User et Abuser de la méthode DESK </a:t>
            </a:r>
          </a:p>
          <a:p>
            <a:pPr lvl="0" fontAlgn="base"/>
            <a:r>
              <a:rPr lang="fr-FR" sz="900" u="sng" dirty="0"/>
              <a:t>Décrire les faits </a:t>
            </a:r>
            <a:r>
              <a:rPr lang="fr-FR" sz="900" dirty="0"/>
              <a:t>(quelque chose d’observable par tous….)</a:t>
            </a:r>
          </a:p>
          <a:p>
            <a:pPr fontAlgn="base"/>
            <a:r>
              <a:rPr lang="fr-FR" sz="900" u="sng" dirty="0"/>
              <a:t>Exprimer ses émotions </a:t>
            </a:r>
            <a:r>
              <a:rPr lang="fr-FR" sz="900" dirty="0"/>
              <a:t>(je vais te faire part de mon ressenti…)</a:t>
            </a:r>
          </a:p>
          <a:p>
            <a:pPr lvl="0" fontAlgn="base"/>
            <a:r>
              <a:rPr lang="fr-FR" sz="900" u="sng" dirty="0"/>
              <a:t>Solution :</a:t>
            </a:r>
            <a:r>
              <a:rPr lang="fr-FR" sz="900" dirty="0"/>
              <a:t> Par rapport à ça, comment tu vois les choses différemment, qu’est ce que tu me proposes, pour continuer à faire évoluer ta posture….</a:t>
            </a:r>
          </a:p>
          <a:p>
            <a:pPr lvl="0" fontAlgn="base"/>
            <a:r>
              <a:rPr lang="fr-FR" sz="900" u="sng" dirty="0"/>
              <a:t>Conséquences Positives : </a:t>
            </a:r>
            <a:r>
              <a:rPr lang="fr-FR" sz="900" dirty="0"/>
              <a:t>C’est quoi l’avantage pour toi ? pour moi, pour l’équipe…</a:t>
            </a:r>
          </a:p>
          <a:p>
            <a:r>
              <a:rPr lang="fr-FR" sz="900" dirty="0"/>
              <a:t> </a:t>
            </a:r>
          </a:p>
          <a:p>
            <a:pPr fontAlgn="base"/>
            <a:r>
              <a:rPr lang="fr-FR" sz="900" b="1" u="sng" dirty="0"/>
              <a:t>ENTRETENIR Le respect : </a:t>
            </a:r>
            <a:endParaRPr lang="fr-FR" sz="900" dirty="0"/>
          </a:p>
          <a:p>
            <a:pPr fontAlgn="base"/>
            <a:r>
              <a:rPr lang="fr-FR" sz="900" dirty="0" err="1"/>
              <a:t>Etre</a:t>
            </a:r>
            <a:r>
              <a:rPr lang="fr-FR" sz="900" dirty="0"/>
              <a:t> soi même, chaque personne est unique et essentielle au collectif :</a:t>
            </a:r>
          </a:p>
          <a:p>
            <a:pPr fontAlgn="base"/>
            <a:r>
              <a:rPr lang="fr-FR" sz="900" dirty="0"/>
              <a:t>Quelle image je renvoie aux autres ? Correspond elle au message que je veux porter ? L’objectif n’est pas de créer un personnage, mais d’identifier ce qui fait notre personnalité, notre identité, notre différence, puis apprendre à en parler et à le valoriser !</a:t>
            </a:r>
          </a:p>
          <a:p>
            <a:pPr fontAlgn="base"/>
            <a:r>
              <a:rPr lang="fr-FR" sz="900" dirty="0"/>
              <a:t> </a:t>
            </a:r>
          </a:p>
          <a:p>
            <a:pPr fontAlgn="base"/>
            <a:r>
              <a:rPr lang="fr-FR" sz="900" b="1" u="sng" dirty="0"/>
              <a:t>DEVELOPPER Le partage :</a:t>
            </a:r>
            <a:endParaRPr lang="fr-FR" sz="900" dirty="0"/>
          </a:p>
          <a:p>
            <a:pPr fontAlgn="base"/>
            <a:r>
              <a:rPr lang="fr-FR" sz="900" dirty="0"/>
              <a:t> </a:t>
            </a:r>
          </a:p>
          <a:p>
            <a:pPr fontAlgn="base"/>
            <a:r>
              <a:rPr lang="fr-FR" sz="900" b="1" dirty="0"/>
              <a:t>Pour améliorer le sentiment d’appartenance des collaborateurs, l’idéal est de travailler… avec les collaborateurs</a:t>
            </a:r>
            <a:endParaRPr lang="fr-FR" sz="900" dirty="0"/>
          </a:p>
          <a:p>
            <a:pPr fontAlgn="base"/>
            <a:r>
              <a:rPr lang="fr-FR" sz="900" dirty="0"/>
              <a:t>Qui mieux qu’eux-mêmes pour vous aider sur la manière de procéder ? </a:t>
            </a:r>
          </a:p>
          <a:p>
            <a:pPr fontAlgn="base"/>
            <a:r>
              <a:rPr lang="fr-FR" sz="900" dirty="0"/>
              <a:t> </a:t>
            </a:r>
          </a:p>
          <a:p>
            <a:pPr fontAlgn="base"/>
            <a:r>
              <a:rPr lang="fr-FR" sz="900" dirty="0"/>
              <a:t>Développer le mode collaboratif</a:t>
            </a:r>
          </a:p>
        </p:txBody>
      </p:sp>
      <p:pic>
        <p:nvPicPr>
          <p:cNvPr id="2" name="Image 1">
            <a:extLst>
              <a:ext uri="{FF2B5EF4-FFF2-40B4-BE49-F238E27FC236}">
                <a16:creationId xmlns:a16="http://schemas.microsoft.com/office/drawing/2014/main" id="{241623BB-9946-4C81-A019-226EECDAE734}"/>
              </a:ext>
            </a:extLst>
          </p:cNvPr>
          <p:cNvPicPr>
            <a:picLocks noChangeAspect="1"/>
          </p:cNvPicPr>
          <p:nvPr/>
        </p:nvPicPr>
        <p:blipFill>
          <a:blip r:embed="rId3"/>
          <a:stretch>
            <a:fillRect/>
          </a:stretch>
        </p:blipFill>
        <p:spPr>
          <a:xfrm>
            <a:off x="143508" y="3906606"/>
            <a:ext cx="1167287" cy="1152128"/>
          </a:xfrm>
          <a:prstGeom prst="rect">
            <a:avLst/>
          </a:prstGeom>
        </p:spPr>
      </p:pic>
    </p:spTree>
    <p:extLst>
      <p:ext uri="{BB962C8B-B14F-4D97-AF65-F5344CB8AC3E}">
        <p14:creationId xmlns:p14="http://schemas.microsoft.com/office/powerpoint/2010/main" val="16219417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B2A7582B8A2342A3DFFD07751D1F40" ma:contentTypeVersion="11" ma:contentTypeDescription="Crée un document." ma:contentTypeScope="" ma:versionID="1e706df88a6f7d23ce6c2f58828883ab">
  <xsd:schema xmlns:xsd="http://www.w3.org/2001/XMLSchema" xmlns:xs="http://www.w3.org/2001/XMLSchema" xmlns:p="http://schemas.microsoft.com/office/2006/metadata/properties" xmlns:ns2="211c0441-0ae0-43dd-ae0e-d4fc8d1a2094" xmlns:ns3="57f0d4ec-c048-4cd9-8ac8-525cdad0ccc3" targetNamespace="http://schemas.microsoft.com/office/2006/metadata/properties" ma:root="true" ma:fieldsID="aa32c139f18c46c1d84f282f68e50c6b" ns2:_="" ns3:_="">
    <xsd:import namespace="211c0441-0ae0-43dd-ae0e-d4fc8d1a2094"/>
    <xsd:import namespace="57f0d4ec-c048-4cd9-8ac8-525cdad0cc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1c0441-0ae0-43dd-ae0e-d4fc8d1a20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f0d4ec-c048-4cd9-8ac8-525cdad0ccc3"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7f0d4ec-c048-4cd9-8ac8-525cdad0ccc3">
      <UserInfo>
        <DisplayName>GMA-E-Innovation Crealab - Membres</DisplayName>
        <AccountId>33</AccountId>
        <AccountType/>
      </UserInfo>
    </SharedWithUsers>
  </documentManagement>
</p:properties>
</file>

<file path=customXml/itemProps1.xml><?xml version="1.0" encoding="utf-8"?>
<ds:datastoreItem xmlns:ds="http://schemas.openxmlformats.org/officeDocument/2006/customXml" ds:itemID="{659E19BD-49E0-47BE-A83B-390F1A58D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1c0441-0ae0-43dd-ae0e-d4fc8d1a2094"/>
    <ds:schemaRef ds:uri="57f0d4ec-c048-4cd9-8ac8-525cdad0cc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8B3903-0D95-4F5C-B2EF-D46DF8ADB139}">
  <ds:schemaRefs>
    <ds:schemaRef ds:uri="http://schemas.microsoft.com/sharepoint/v3/contenttype/forms"/>
  </ds:schemaRefs>
</ds:datastoreItem>
</file>

<file path=customXml/itemProps3.xml><?xml version="1.0" encoding="utf-8"?>
<ds:datastoreItem xmlns:ds="http://schemas.openxmlformats.org/officeDocument/2006/customXml" ds:itemID="{6D63BD79-AEF2-4606-9E92-E5AAEF7AC431}">
  <ds:schemaRefs>
    <ds:schemaRef ds:uri="http://schemas.microsoft.com/office/2006/metadata/properties"/>
    <ds:schemaRef ds:uri="http://schemas.microsoft.com/office/infopath/2007/PartnerControls"/>
    <ds:schemaRef ds:uri="57f0d4ec-c048-4cd9-8ac8-525cdad0ccc3"/>
  </ds:schemaRefs>
</ds:datastoreItem>
</file>

<file path=docProps/app.xml><?xml version="1.0" encoding="utf-8"?>
<Properties xmlns="http://schemas.openxmlformats.org/officeDocument/2006/extended-properties" xmlns:vt="http://schemas.openxmlformats.org/officeDocument/2006/docPropsVTypes">
  <TotalTime>118</TotalTime>
  <Words>668</Words>
  <Application>Microsoft Macintosh PowerPoint</Application>
  <PresentationFormat>On-screen Show (4:3)</PresentationFormat>
  <Paragraphs>68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Bahnschrift Light Condensed</vt:lpstr>
      <vt:lpstr>Calibri</vt:lpstr>
      <vt:lpstr>Thème Office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BARRY Sebastien</dc:creator>
  <cp:lastModifiedBy>BABIN Jean-Edouard</cp:lastModifiedBy>
  <cp:revision>15</cp:revision>
  <dcterms:created xsi:type="dcterms:W3CDTF">2021-11-03T09:44:36Z</dcterms:created>
  <dcterms:modified xsi:type="dcterms:W3CDTF">2021-11-09T10:06:53Z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0x0101000CB2A7582B8A2342A3DFFD07751D1F40</vt:lpwstr>
  </property>
</Properties>
</file>