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74"/>
  </p:normalViewPr>
  <p:slideViewPr>
    <p:cSldViewPr showGuides="1">
      <p:cViewPr varScale="1">
        <p:scale>
          <a:sx n="124" d="100"/>
          <a:sy n="124" d="100"/>
        </p:scale>
        <p:origin x="1824" y="16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Modifiez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E314C83A-3275-4D74-A591-9354DDAC5D12}" type="datetimeFigureOut">
              <a:rPr lang="fr-FR" smtClean="0"/>
              <a:t>09/11/2021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1152A5B-1D19-49DE-8509-21B21BFA0534}" type="slidenum">
              <a:rPr lang="fr-FR" smtClean="0"/>
              <a:t>‹#›</a:t>
            </a:fld>
            <a:endParaRPr lang="fr-FR"/>
          </a:p>
        </p:txBody>
      </p:sp>
    </p:spTree>
    <p:extLst>
      <p:ext uri="{BB962C8B-B14F-4D97-AF65-F5344CB8AC3E}">
        <p14:creationId xmlns:p14="http://schemas.microsoft.com/office/powerpoint/2010/main" val="22307109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E314C83A-3275-4D74-A591-9354DDAC5D12}" type="datetimeFigureOut">
              <a:rPr lang="fr-FR" smtClean="0"/>
              <a:t>09/11/2021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1152A5B-1D19-49DE-8509-21B21BFA0534}" type="slidenum">
              <a:rPr lang="fr-FR" smtClean="0"/>
              <a:t>‹#›</a:t>
            </a:fld>
            <a:endParaRPr lang="fr-FR"/>
          </a:p>
        </p:txBody>
      </p:sp>
    </p:spTree>
    <p:extLst>
      <p:ext uri="{BB962C8B-B14F-4D97-AF65-F5344CB8AC3E}">
        <p14:creationId xmlns:p14="http://schemas.microsoft.com/office/powerpoint/2010/main" val="40391271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E314C83A-3275-4D74-A591-9354DDAC5D12}" type="datetimeFigureOut">
              <a:rPr lang="fr-FR" smtClean="0"/>
              <a:t>09/11/2021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1152A5B-1D19-49DE-8509-21B21BFA0534}" type="slidenum">
              <a:rPr lang="fr-FR" smtClean="0"/>
              <a:t>‹#›</a:t>
            </a:fld>
            <a:endParaRPr lang="fr-FR"/>
          </a:p>
        </p:txBody>
      </p:sp>
    </p:spTree>
    <p:extLst>
      <p:ext uri="{BB962C8B-B14F-4D97-AF65-F5344CB8AC3E}">
        <p14:creationId xmlns:p14="http://schemas.microsoft.com/office/powerpoint/2010/main" val="26632618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E314C83A-3275-4D74-A591-9354DDAC5D12}" type="datetimeFigureOut">
              <a:rPr lang="fr-FR" smtClean="0"/>
              <a:t>09/11/2021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1152A5B-1D19-49DE-8509-21B21BFA0534}" type="slidenum">
              <a:rPr lang="fr-FR" smtClean="0"/>
              <a:t>‹#›</a:t>
            </a:fld>
            <a:endParaRPr lang="fr-FR"/>
          </a:p>
        </p:txBody>
      </p:sp>
    </p:spTree>
    <p:extLst>
      <p:ext uri="{BB962C8B-B14F-4D97-AF65-F5344CB8AC3E}">
        <p14:creationId xmlns:p14="http://schemas.microsoft.com/office/powerpoint/2010/main" val="28771591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E314C83A-3275-4D74-A591-9354DDAC5D12}" type="datetimeFigureOut">
              <a:rPr lang="fr-FR" smtClean="0"/>
              <a:t>09/11/2021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1152A5B-1D19-49DE-8509-21B21BFA0534}" type="slidenum">
              <a:rPr lang="fr-FR" smtClean="0"/>
              <a:t>‹#›</a:t>
            </a:fld>
            <a:endParaRPr lang="fr-FR"/>
          </a:p>
        </p:txBody>
      </p:sp>
    </p:spTree>
    <p:extLst>
      <p:ext uri="{BB962C8B-B14F-4D97-AF65-F5344CB8AC3E}">
        <p14:creationId xmlns:p14="http://schemas.microsoft.com/office/powerpoint/2010/main" val="9609367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E314C83A-3275-4D74-A591-9354DDAC5D12}" type="datetimeFigureOut">
              <a:rPr lang="fr-FR" smtClean="0"/>
              <a:t>09/11/2021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1152A5B-1D19-49DE-8509-21B21BFA0534}" type="slidenum">
              <a:rPr lang="fr-FR" smtClean="0"/>
              <a:t>‹#›</a:t>
            </a:fld>
            <a:endParaRPr lang="fr-FR"/>
          </a:p>
        </p:txBody>
      </p:sp>
    </p:spTree>
    <p:extLst>
      <p:ext uri="{BB962C8B-B14F-4D97-AF65-F5344CB8AC3E}">
        <p14:creationId xmlns:p14="http://schemas.microsoft.com/office/powerpoint/2010/main" val="1954733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E314C83A-3275-4D74-A591-9354DDAC5D12}" type="datetimeFigureOut">
              <a:rPr lang="fr-FR" smtClean="0"/>
              <a:t>09/11/2021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1152A5B-1D19-49DE-8509-21B21BFA0534}" type="slidenum">
              <a:rPr lang="fr-FR" smtClean="0"/>
              <a:t>‹#›</a:t>
            </a:fld>
            <a:endParaRPr lang="fr-FR"/>
          </a:p>
        </p:txBody>
      </p:sp>
    </p:spTree>
    <p:extLst>
      <p:ext uri="{BB962C8B-B14F-4D97-AF65-F5344CB8AC3E}">
        <p14:creationId xmlns:p14="http://schemas.microsoft.com/office/powerpoint/2010/main" val="3564335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E314C83A-3275-4D74-A591-9354DDAC5D12}" type="datetimeFigureOut">
              <a:rPr lang="fr-FR" smtClean="0"/>
              <a:t>09/11/2021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1152A5B-1D19-49DE-8509-21B21BFA0534}" type="slidenum">
              <a:rPr lang="fr-FR" smtClean="0"/>
              <a:t>‹#›</a:t>
            </a:fld>
            <a:endParaRPr lang="fr-FR"/>
          </a:p>
        </p:txBody>
      </p:sp>
    </p:spTree>
    <p:extLst>
      <p:ext uri="{BB962C8B-B14F-4D97-AF65-F5344CB8AC3E}">
        <p14:creationId xmlns:p14="http://schemas.microsoft.com/office/powerpoint/2010/main" val="2549765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314C83A-3275-4D74-A591-9354DDAC5D12}" type="datetimeFigureOut">
              <a:rPr lang="fr-FR" smtClean="0"/>
              <a:t>09/11/2021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1152A5B-1D19-49DE-8509-21B21BFA0534}" type="slidenum">
              <a:rPr lang="fr-FR" smtClean="0"/>
              <a:t>‹#›</a:t>
            </a:fld>
            <a:endParaRPr lang="fr-FR"/>
          </a:p>
        </p:txBody>
      </p:sp>
    </p:spTree>
    <p:extLst>
      <p:ext uri="{BB962C8B-B14F-4D97-AF65-F5344CB8AC3E}">
        <p14:creationId xmlns:p14="http://schemas.microsoft.com/office/powerpoint/2010/main" val="30943132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E314C83A-3275-4D74-A591-9354DDAC5D12}" type="datetimeFigureOut">
              <a:rPr lang="fr-FR" smtClean="0"/>
              <a:t>09/11/2021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1152A5B-1D19-49DE-8509-21B21BFA0534}" type="slidenum">
              <a:rPr lang="fr-FR" smtClean="0"/>
              <a:t>‹#›</a:t>
            </a:fld>
            <a:endParaRPr lang="fr-FR"/>
          </a:p>
        </p:txBody>
      </p:sp>
    </p:spTree>
    <p:extLst>
      <p:ext uri="{BB962C8B-B14F-4D97-AF65-F5344CB8AC3E}">
        <p14:creationId xmlns:p14="http://schemas.microsoft.com/office/powerpoint/2010/main" val="13206094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E314C83A-3275-4D74-A591-9354DDAC5D12}" type="datetimeFigureOut">
              <a:rPr lang="fr-FR" smtClean="0"/>
              <a:t>09/11/2021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1152A5B-1D19-49DE-8509-21B21BFA0534}" type="slidenum">
              <a:rPr lang="fr-FR" smtClean="0"/>
              <a:t>‹#›</a:t>
            </a:fld>
            <a:endParaRPr lang="fr-FR"/>
          </a:p>
        </p:txBody>
      </p:sp>
    </p:spTree>
    <p:extLst>
      <p:ext uri="{BB962C8B-B14F-4D97-AF65-F5344CB8AC3E}">
        <p14:creationId xmlns:p14="http://schemas.microsoft.com/office/powerpoint/2010/main" val="24607021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14C83A-3275-4D74-A591-9354DDAC5D12}" type="datetimeFigureOut">
              <a:rPr lang="fr-FR" smtClean="0"/>
              <a:t>09/11/2021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152A5B-1D19-49DE-8509-21B21BFA0534}" type="slidenum">
              <a:rPr lang="fr-FR" smtClean="0"/>
              <a:t>‹#›</a:t>
            </a:fld>
            <a:endParaRPr lang="fr-FR"/>
          </a:p>
        </p:txBody>
      </p:sp>
    </p:spTree>
    <p:extLst>
      <p:ext uri="{BB962C8B-B14F-4D97-AF65-F5344CB8AC3E}">
        <p14:creationId xmlns:p14="http://schemas.microsoft.com/office/powerpoint/2010/main" val="1456642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boutdegomme.fr/wp-content/uploads/2015/04/gateau_a_la_carotte_article.jpg"/>
          <p:cNvPicPr>
            <a:picLocks noChangeAspect="1" noChangeArrowheads="1"/>
          </p:cNvPicPr>
          <p:nvPr/>
        </p:nvPicPr>
        <p:blipFill rotWithShape="1">
          <a:blip r:embed="rId2">
            <a:extLst>
              <a:ext uri="{28A0092B-C50C-407E-A947-70E740481C1C}">
                <a14:useLocalDpi xmlns:a14="http://schemas.microsoft.com/office/drawing/2010/main" val="0"/>
              </a:ext>
            </a:extLst>
          </a:blip>
          <a:srcRect l="3432" t="14379" r="52634" b="17094"/>
          <a:stretch/>
        </p:blipFill>
        <p:spPr bwMode="auto">
          <a:xfrm>
            <a:off x="143508" y="813349"/>
            <a:ext cx="1944216" cy="4631875"/>
          </a:xfrm>
          <a:prstGeom prst="rect">
            <a:avLst/>
          </a:prstGeom>
          <a:noFill/>
          <a:extLst>
            <a:ext uri="{909E8E84-426E-40DD-AFC4-6F175D3DCCD1}">
              <a14:hiddenFill xmlns:a14="http://schemas.microsoft.com/office/drawing/2010/main">
                <a:solidFill>
                  <a:srgbClr val="FFFFFF"/>
                </a:solidFill>
              </a14:hiddenFill>
            </a:ext>
          </a:extLst>
        </p:spPr>
      </p:pic>
      <p:sp>
        <p:nvSpPr>
          <p:cNvPr id="5" name="Parchemin horizontal 4"/>
          <p:cNvSpPr/>
          <p:nvPr/>
        </p:nvSpPr>
        <p:spPr>
          <a:xfrm>
            <a:off x="1115616" y="0"/>
            <a:ext cx="6912768" cy="1556792"/>
          </a:xfrm>
          <a:prstGeom prst="horizontalScroll">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dirty="0">
              <a:solidFill>
                <a:schemeClr val="accent6">
                  <a:lumMod val="75000"/>
                </a:schemeClr>
              </a:solidFill>
              <a:latin typeface="Bahnschrift Light Condensed" panose="020B0502040204020203" pitchFamily="34" charset="0"/>
            </a:endParaRPr>
          </a:p>
          <a:p>
            <a:pPr algn="ctr"/>
            <a:r>
              <a:rPr lang="fr-FR" sz="2400" dirty="0">
                <a:solidFill>
                  <a:schemeClr val="accent6">
                    <a:lumMod val="75000"/>
                  </a:schemeClr>
                </a:solidFill>
                <a:latin typeface="Bahnschrift Light Condensed" panose="020B0502040204020203" pitchFamily="34" charset="0"/>
              </a:rPr>
              <a:t>La Recette du « Gâteau de la Célébration d’une réussite »</a:t>
            </a:r>
          </a:p>
        </p:txBody>
      </p:sp>
      <p:sp>
        <p:nvSpPr>
          <p:cNvPr id="7" name="Sous-titre 2">
            <a:extLst>
              <a:ext uri="{FF2B5EF4-FFF2-40B4-BE49-F238E27FC236}">
                <a16:creationId xmlns:a16="http://schemas.microsoft.com/office/drawing/2014/main" id="{DA434234-6BE6-3A4F-ABAD-D671B6AC13A8}"/>
              </a:ext>
            </a:extLst>
          </p:cNvPr>
          <p:cNvSpPr txBox="1">
            <a:spLocks/>
          </p:cNvSpPr>
          <p:nvPr/>
        </p:nvSpPr>
        <p:spPr>
          <a:xfrm>
            <a:off x="2843808" y="1844824"/>
            <a:ext cx="5184576" cy="2016223"/>
          </a:xfrm>
          <a:prstGeom prst="rect">
            <a:avLst/>
          </a:prstGeom>
          <a:ln w="28575">
            <a:solidFill>
              <a:srgbClr val="92D050"/>
            </a:solidFill>
          </a:ln>
        </p:spPr>
        <p:txBody>
          <a:bodyPr vert="horz" lIns="91440" tIns="45720" rIns="91440" bIns="45720" rtlCol="0">
            <a:normAutofit fontScale="40000" lnSpcReduction="2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fr-FR" sz="3400" dirty="0">
                <a:solidFill>
                  <a:srgbClr val="00B050"/>
                </a:solidFill>
              </a:rPr>
              <a:t>Les ingrédients : </a:t>
            </a:r>
          </a:p>
          <a:p>
            <a:endParaRPr lang="fr-FR" sz="3400" dirty="0">
              <a:solidFill>
                <a:srgbClr val="00B050"/>
              </a:solidFill>
            </a:endParaRPr>
          </a:p>
          <a:p>
            <a:pPr marL="457200" indent="-457200" algn="l">
              <a:buFont typeface="Arial" panose="020B0604020202020204" pitchFamily="34" charset="0"/>
              <a:buChar char="•"/>
            </a:pPr>
            <a:r>
              <a:rPr lang="fr-FR" sz="3400" dirty="0">
                <a:solidFill>
                  <a:srgbClr val="00B050"/>
                </a:solidFill>
              </a:rPr>
              <a:t>1 c. à soupe d’implication et engagement général</a:t>
            </a:r>
          </a:p>
          <a:p>
            <a:pPr marL="457200" indent="-457200" algn="l">
              <a:buFont typeface="Arial" panose="020B0604020202020204" pitchFamily="34" charset="0"/>
              <a:buChar char="•"/>
            </a:pPr>
            <a:r>
              <a:rPr lang="fr-FR" sz="3400" dirty="0">
                <a:solidFill>
                  <a:srgbClr val="00B050"/>
                </a:solidFill>
              </a:rPr>
              <a:t>1 c. à café bien dosée d’empathie et d’écoute</a:t>
            </a:r>
          </a:p>
          <a:p>
            <a:pPr marL="457200" indent="-457200" algn="l">
              <a:buFont typeface="Arial" panose="020B0604020202020204" pitchFamily="34" charset="0"/>
              <a:buChar char="•"/>
            </a:pPr>
            <a:r>
              <a:rPr lang="fr-FR" sz="3400" dirty="0">
                <a:solidFill>
                  <a:srgbClr val="00B050"/>
                </a:solidFill>
              </a:rPr>
              <a:t>100g de sens profond</a:t>
            </a:r>
          </a:p>
          <a:p>
            <a:pPr marL="457200" indent="-457200" algn="l">
              <a:buFont typeface="Arial" panose="020B0604020202020204" pitchFamily="34" charset="0"/>
              <a:buChar char="•"/>
            </a:pPr>
            <a:r>
              <a:rPr lang="fr-FR" sz="3400" dirty="0">
                <a:solidFill>
                  <a:srgbClr val="00B050"/>
                </a:solidFill>
              </a:rPr>
              <a:t>100g de motivation </a:t>
            </a:r>
          </a:p>
          <a:p>
            <a:pPr marL="457200" indent="-457200" algn="l">
              <a:buFont typeface="Arial" panose="020B0604020202020204" pitchFamily="34" charset="0"/>
              <a:buChar char="•"/>
            </a:pPr>
            <a:r>
              <a:rPr lang="fr-FR" sz="3400" dirty="0">
                <a:solidFill>
                  <a:srgbClr val="00B050"/>
                </a:solidFill>
              </a:rPr>
              <a:t>Un louche « a </a:t>
            </a:r>
            <a:r>
              <a:rPr lang="fr-FR" sz="3400" dirty="0" err="1">
                <a:solidFill>
                  <a:srgbClr val="00B050"/>
                </a:solidFill>
              </a:rPr>
              <a:t>bisto</a:t>
            </a:r>
            <a:r>
              <a:rPr lang="fr-FR" sz="3400" dirty="0">
                <a:solidFill>
                  <a:srgbClr val="00B050"/>
                </a:solidFill>
              </a:rPr>
              <a:t> de </a:t>
            </a:r>
            <a:r>
              <a:rPr lang="fr-FR" sz="3400" dirty="0" err="1">
                <a:solidFill>
                  <a:srgbClr val="00B050"/>
                </a:solidFill>
              </a:rPr>
              <a:t>nas</a:t>
            </a:r>
            <a:r>
              <a:rPr lang="fr-FR" sz="3400" dirty="0">
                <a:solidFill>
                  <a:srgbClr val="00B050"/>
                </a:solidFill>
              </a:rPr>
              <a:t> » d’énergie</a:t>
            </a:r>
          </a:p>
          <a:p>
            <a:pPr marL="457200" indent="-457200" algn="l">
              <a:buFont typeface="Arial" panose="020B0604020202020204" pitchFamily="34" charset="0"/>
              <a:buChar char="•"/>
            </a:pPr>
            <a:r>
              <a:rPr lang="fr-FR" sz="3400" dirty="0">
                <a:solidFill>
                  <a:srgbClr val="00B050"/>
                </a:solidFill>
              </a:rPr>
              <a:t>avec du budget c’est toujours mieux </a:t>
            </a:r>
          </a:p>
          <a:p>
            <a:pPr marL="457200" indent="-457200" algn="l">
              <a:buFont typeface="Arial" panose="020B0604020202020204" pitchFamily="34" charset="0"/>
              <a:buChar char="•"/>
            </a:pPr>
            <a:r>
              <a:rPr lang="fr-FR" sz="3400" dirty="0">
                <a:solidFill>
                  <a:srgbClr val="00B050"/>
                </a:solidFill>
              </a:rPr>
              <a:t>Et pour finir : La Joie de se retrouver</a:t>
            </a:r>
          </a:p>
          <a:p>
            <a:pPr marL="457200" indent="-457200" algn="l">
              <a:buFontTx/>
              <a:buChar char="-"/>
            </a:pPr>
            <a:endParaRPr lang="fr-FR" dirty="0"/>
          </a:p>
        </p:txBody>
      </p:sp>
      <p:sp>
        <p:nvSpPr>
          <p:cNvPr id="8" name="ZoneTexte 5">
            <a:extLst>
              <a:ext uri="{FF2B5EF4-FFF2-40B4-BE49-F238E27FC236}">
                <a16:creationId xmlns:a16="http://schemas.microsoft.com/office/drawing/2014/main" id="{BE6C216D-901B-3E4A-B740-6FB68F696C55}"/>
              </a:ext>
            </a:extLst>
          </p:cNvPr>
          <p:cNvSpPr txBox="1"/>
          <p:nvPr/>
        </p:nvSpPr>
        <p:spPr>
          <a:xfrm>
            <a:off x="2838337" y="4005064"/>
            <a:ext cx="5172287" cy="1815882"/>
          </a:xfrm>
          <a:prstGeom prst="rect">
            <a:avLst/>
          </a:prstGeom>
          <a:noFill/>
          <a:ln>
            <a:solidFill>
              <a:schemeClr val="tx2">
                <a:lumMod val="60000"/>
                <a:lumOff val="40000"/>
              </a:schemeClr>
            </a:solidFill>
          </a:ln>
        </p:spPr>
        <p:txBody>
          <a:bodyPr wrap="square" rtlCol="0">
            <a:spAutoFit/>
          </a:bodyPr>
          <a:lstStyle/>
          <a:p>
            <a:r>
              <a:rPr lang="fr-FR" sz="1600" dirty="0">
                <a:solidFill>
                  <a:schemeClr val="tx2">
                    <a:lumMod val="60000"/>
                    <a:lumOff val="40000"/>
                  </a:schemeClr>
                </a:solidFill>
              </a:rPr>
              <a:t>Les ustensiles :</a:t>
            </a:r>
          </a:p>
          <a:p>
            <a:endParaRPr lang="fr-FR" sz="1600" dirty="0">
              <a:solidFill>
                <a:schemeClr val="tx2">
                  <a:lumMod val="60000"/>
                  <a:lumOff val="40000"/>
                </a:schemeClr>
              </a:solidFill>
            </a:endParaRPr>
          </a:p>
          <a:p>
            <a:pPr marL="285750" indent="-285750">
              <a:buFont typeface="Arial" panose="020B0604020202020204" pitchFamily="34" charset="0"/>
              <a:buChar char="•"/>
            </a:pPr>
            <a:r>
              <a:rPr lang="fr-FR" sz="1600" dirty="0">
                <a:solidFill>
                  <a:schemeClr val="tx2">
                    <a:lumMod val="60000"/>
                    <a:lumOff val="40000"/>
                  </a:schemeClr>
                </a:solidFill>
              </a:rPr>
              <a:t>Une équipe de folie</a:t>
            </a:r>
          </a:p>
          <a:p>
            <a:pPr marL="285750" indent="-285750">
              <a:buFont typeface="Arial" panose="020B0604020202020204" pitchFamily="34" charset="0"/>
              <a:buChar char="•"/>
            </a:pPr>
            <a:r>
              <a:rPr lang="fr-FR" sz="1600" dirty="0">
                <a:solidFill>
                  <a:schemeClr val="tx2">
                    <a:lumMod val="60000"/>
                    <a:lumOff val="40000"/>
                  </a:schemeClr>
                </a:solidFill>
              </a:rPr>
              <a:t>Des échanges réguliers ( réunions – </a:t>
            </a:r>
            <a:r>
              <a:rPr lang="fr-FR" sz="1600" dirty="0" err="1">
                <a:solidFill>
                  <a:schemeClr val="tx2">
                    <a:lumMod val="60000"/>
                    <a:lumOff val="40000"/>
                  </a:schemeClr>
                </a:solidFill>
              </a:rPr>
              <a:t>feed</a:t>
            </a:r>
            <a:r>
              <a:rPr lang="fr-FR" sz="1600" dirty="0">
                <a:solidFill>
                  <a:schemeClr val="tx2">
                    <a:lumMod val="60000"/>
                    <a:lumOff val="40000"/>
                  </a:schemeClr>
                </a:solidFill>
              </a:rPr>
              <a:t> </a:t>
            </a:r>
            <a:r>
              <a:rPr lang="fr-FR" sz="1600" dirty="0" err="1">
                <a:solidFill>
                  <a:schemeClr val="tx2">
                    <a:lumMod val="60000"/>
                    <a:lumOff val="40000"/>
                  </a:schemeClr>
                </a:solidFill>
              </a:rPr>
              <a:t>backs</a:t>
            </a:r>
            <a:r>
              <a:rPr lang="fr-FR" sz="1600" dirty="0">
                <a:solidFill>
                  <a:schemeClr val="tx2">
                    <a:lumMod val="60000"/>
                    <a:lumOff val="40000"/>
                  </a:schemeClr>
                </a:solidFill>
              </a:rPr>
              <a:t> – inclusions – rencontres- </a:t>
            </a:r>
            <a:r>
              <a:rPr lang="fr-FR" sz="1600" dirty="0" err="1">
                <a:solidFill>
                  <a:schemeClr val="tx2">
                    <a:lumMod val="60000"/>
                    <a:lumOff val="40000"/>
                  </a:schemeClr>
                </a:solidFill>
              </a:rPr>
              <a:t>déclusions</a:t>
            </a:r>
            <a:r>
              <a:rPr lang="fr-FR" sz="1600" dirty="0">
                <a:solidFill>
                  <a:schemeClr val="tx2">
                    <a:lumMod val="60000"/>
                    <a:lumOff val="40000"/>
                  </a:schemeClr>
                </a:solidFill>
              </a:rPr>
              <a:t> …) </a:t>
            </a:r>
          </a:p>
          <a:p>
            <a:pPr marL="285750" indent="-285750">
              <a:buFont typeface="Arial" panose="020B0604020202020204" pitchFamily="34" charset="0"/>
              <a:buChar char="•"/>
            </a:pPr>
            <a:r>
              <a:rPr lang="fr-FR" sz="1600" dirty="0">
                <a:solidFill>
                  <a:schemeClr val="tx2">
                    <a:lumMod val="60000"/>
                    <a:lumOff val="40000"/>
                  </a:schemeClr>
                </a:solidFill>
              </a:rPr>
              <a:t>Liberté de parole, de pensée quotidienne</a:t>
            </a:r>
          </a:p>
          <a:p>
            <a:pPr marL="285750" indent="-285750">
              <a:buFont typeface="Arial" panose="020B0604020202020204" pitchFamily="34" charset="0"/>
              <a:buChar char="•"/>
            </a:pPr>
            <a:r>
              <a:rPr lang="fr-FR" sz="1600" dirty="0">
                <a:solidFill>
                  <a:schemeClr val="tx2">
                    <a:lumMod val="60000"/>
                    <a:lumOff val="40000"/>
                  </a:schemeClr>
                </a:solidFill>
              </a:rPr>
              <a:t>Un endroit sympa et propice à la fête</a:t>
            </a:r>
          </a:p>
        </p:txBody>
      </p:sp>
      <p:pic>
        <p:nvPicPr>
          <p:cNvPr id="9" name="Image 8" descr="Une image contenant fouet, ustensiles de cuisine, connecteur, fourchette&#10;&#10;Description générée automatiquement">
            <a:extLst>
              <a:ext uri="{FF2B5EF4-FFF2-40B4-BE49-F238E27FC236}">
                <a16:creationId xmlns:a16="http://schemas.microsoft.com/office/drawing/2014/main" id="{2682EBF7-AC01-4741-8A5D-D91C5F90E81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52095" y="4005064"/>
            <a:ext cx="421871" cy="421871"/>
          </a:xfrm>
          <a:prstGeom prst="rect">
            <a:avLst/>
          </a:prstGeom>
        </p:spPr>
      </p:pic>
      <p:pic>
        <p:nvPicPr>
          <p:cNvPr id="10" name="Image 10">
            <a:extLst>
              <a:ext uri="{FF2B5EF4-FFF2-40B4-BE49-F238E27FC236}">
                <a16:creationId xmlns:a16="http://schemas.microsoft.com/office/drawing/2014/main" id="{6708FB93-B4C6-BA49-8682-73A8C7CB76B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252095" y="1844824"/>
            <a:ext cx="421871" cy="421871"/>
          </a:xfrm>
          <a:prstGeom prst="rect">
            <a:avLst/>
          </a:prstGeom>
        </p:spPr>
      </p:pic>
    </p:spTree>
    <p:extLst>
      <p:ext uri="{BB962C8B-B14F-4D97-AF65-F5344CB8AC3E}">
        <p14:creationId xmlns:p14="http://schemas.microsoft.com/office/powerpoint/2010/main" val="10155767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txBox="1">
            <a:spLocks noGrp="1"/>
          </p:cNvSpPr>
          <p:nvPr>
            <p:ph idx="1"/>
          </p:nvPr>
        </p:nvSpPr>
        <p:spPr>
          <a:xfrm>
            <a:off x="323528" y="328151"/>
            <a:ext cx="8229600" cy="6155531"/>
          </a:xfrm>
          <a:prstGeom prst="rect">
            <a:avLst/>
          </a:prstGeom>
          <a:noFill/>
        </p:spPr>
        <p:txBody>
          <a:bodyPr wrap="square" rtlCol="0">
            <a:spAutoFit/>
          </a:bodyPr>
          <a:lstStyle/>
          <a:p>
            <a:r>
              <a:rPr lang="fr-FR" sz="1800" dirty="0">
                <a:solidFill>
                  <a:schemeClr val="accent6">
                    <a:lumMod val="75000"/>
                  </a:schemeClr>
                </a:solidFill>
              </a:rPr>
              <a:t>Le déroulement des étapes à suivre :</a:t>
            </a:r>
            <a:endParaRPr lang="fr-FR" sz="1100" dirty="0"/>
          </a:p>
          <a:p>
            <a:pPr marL="285750" indent="-285750">
              <a:buFontTx/>
              <a:buChar char="-"/>
            </a:pPr>
            <a:endParaRPr lang="fr-FR" sz="1100" dirty="0"/>
          </a:p>
          <a:p>
            <a:pPr marL="285750" indent="-285750">
              <a:buFontTx/>
              <a:buChar char="-"/>
            </a:pPr>
            <a:r>
              <a:rPr lang="fr-FR" sz="1100" dirty="0"/>
              <a:t>Démarrez en montrant une photo de réussite collective , ou faites un dessin qui pourrait représenter cette réussite ou alors en affichant 1 chiffre tout simplement </a:t>
            </a:r>
          </a:p>
          <a:p>
            <a:pPr marL="285750" indent="-285750">
              <a:buFontTx/>
              <a:buChar char="-"/>
            </a:pPr>
            <a:r>
              <a:rPr lang="fr-FR" sz="1100" dirty="0"/>
              <a:t>Poursuivez avec les félicitations à la hauteur :</a:t>
            </a:r>
          </a:p>
          <a:p>
            <a:pPr marL="685800" lvl="1">
              <a:buFontTx/>
              <a:buChar char="-"/>
            </a:pPr>
            <a:r>
              <a:rPr lang="fr-FR" sz="1100" dirty="0"/>
              <a:t>De l’engagement général qui a généré cette réussite </a:t>
            </a:r>
          </a:p>
          <a:p>
            <a:pPr marL="685800" lvl="1">
              <a:buFontTx/>
              <a:buChar char="-"/>
            </a:pPr>
            <a:r>
              <a:rPr lang="fr-FR" sz="1100" dirty="0"/>
              <a:t>En revenant sur le sens que vous aviez donné à l’objectif confié qui a été atteint ou dépassé .  Allez </a:t>
            </a:r>
            <a:r>
              <a:rPr lang="fr-FR" sz="1100" dirty="0" err="1"/>
              <a:t>meme</a:t>
            </a:r>
            <a:r>
              <a:rPr lang="fr-FR" sz="1100" dirty="0"/>
              <a:t> plus loin et revenez sur votre raison d’être équipe qui permet de booster la culture d’entreprise mais aussi de fédérer l’ équipe autour d’un objectif commun, avec des succès mesurables à la clé.  Preuve en est !!</a:t>
            </a:r>
          </a:p>
          <a:p>
            <a:pPr marL="571500" lvl="1" indent="-171450">
              <a:buFontTx/>
              <a:buChar char="-"/>
            </a:pPr>
            <a:r>
              <a:rPr lang="fr-FR" sz="1100" dirty="0"/>
              <a:t>Puis, incorporez un jeu intitulé « courbe d’énergie » : </a:t>
            </a:r>
          </a:p>
          <a:p>
            <a:pPr marL="400050" lvl="1" indent="0">
              <a:buNone/>
            </a:pPr>
            <a:r>
              <a:rPr lang="fr-FR" sz="1100" dirty="0"/>
              <a:t>L’Objectif est de faire le bilan de l’ action menée ou d’une année au travers de la façon dont chacun l’a vécu. Pour se faire :</a:t>
            </a:r>
          </a:p>
          <a:p>
            <a:pPr marL="400050" lvl="1" indent="0">
              <a:buNone/>
            </a:pPr>
            <a:r>
              <a:rPr lang="fr-FR" sz="1100" dirty="0"/>
              <a:t>	- Demandez à vos collaborateurs  de prendre une feuille et de dessiner une ligne de temps qui représente la durée du projet / de l’action ou de l’année écoulée. </a:t>
            </a:r>
          </a:p>
          <a:p>
            <a:pPr marL="400050" lvl="1" indent="0">
              <a:buNone/>
            </a:pPr>
            <a:r>
              <a:rPr lang="fr-FR" sz="1100" dirty="0"/>
              <a:t>	- Chacun prend le temps qu’il lui faut pour dessiner au dessus de cette ligne, sa courbe d’énergie, avec des hauts et des bas etc.. </a:t>
            </a:r>
          </a:p>
          <a:p>
            <a:pPr marL="400050" lvl="1" indent="0">
              <a:buNone/>
            </a:pPr>
            <a:r>
              <a:rPr lang="fr-FR" sz="1100" dirty="0"/>
              <a:t>	- Chacun  peut et/ou doit noter ce qui a généré ces fluctuations.</a:t>
            </a:r>
          </a:p>
          <a:p>
            <a:pPr marL="400050" lvl="1" indent="0">
              <a:buNone/>
            </a:pPr>
            <a:r>
              <a:rPr lang="fr-FR" sz="1100" dirty="0"/>
              <a:t>	- Poursuivre avec la restitution  par chacun de sa courbe d’énergie aux autres membres de l équipe (max 3 minutes par personne )</a:t>
            </a:r>
          </a:p>
          <a:p>
            <a:pPr marL="400050" lvl="1" indent="0">
              <a:buNone/>
            </a:pPr>
            <a:r>
              <a:rPr lang="fr-FR" sz="1100" dirty="0"/>
              <a:t>	- Prévoir un temps d’échange sur les écarts types constatés entre les différentes courbes et confronter les ressentis pour faire émerger le positif, les facteurs clés de succès,  dans chaque action conduite !</a:t>
            </a:r>
          </a:p>
          <a:p>
            <a:pPr marL="400050" lvl="1" indent="0">
              <a:buNone/>
            </a:pPr>
            <a:endParaRPr lang="fr-FR" sz="1100" dirty="0"/>
          </a:p>
          <a:p>
            <a:pPr marL="400050" lvl="1" indent="0">
              <a:buNone/>
            </a:pPr>
            <a:r>
              <a:rPr lang="fr-FR" sz="1100" dirty="0"/>
              <a:t>- Enfin, revenez avec  énergie sur la motivation forte de vos collaborateurs a réaliser l’objectif, ce qui aura c’est certain  permis la créativité, fait émerger des idées  et n’hésitez pas à EXPRIMER LIBREMENT VOTRE FIERTE !</a:t>
            </a:r>
          </a:p>
          <a:p>
            <a:pPr marL="400050" lvl="1" indent="0">
              <a:buNone/>
            </a:pPr>
            <a:endParaRPr lang="fr-FR" sz="700" dirty="0"/>
          </a:p>
          <a:p>
            <a:pPr marL="400050" lvl="1" indent="0">
              <a:buNone/>
            </a:pPr>
            <a:endParaRPr lang="fr-FR" sz="700" dirty="0"/>
          </a:p>
          <a:p>
            <a:pPr marL="400050" lvl="1" indent="0">
              <a:buNone/>
            </a:pPr>
            <a:r>
              <a:rPr lang="fr-FR" sz="1000" dirty="0"/>
              <a:t>PS : Si du négatif ressort , n’oubliez pas : Nelson Mandela disait : </a:t>
            </a:r>
            <a:r>
              <a:rPr lang="fr-FR" sz="1000" u="sng" dirty="0"/>
              <a:t>je ne perds jamais ! Sois je gagne, soit j’apprends ! </a:t>
            </a:r>
            <a:endParaRPr lang="fr-FR" sz="1600" u="sng" dirty="0">
              <a:solidFill>
                <a:srgbClr val="00B050"/>
              </a:solidFill>
            </a:endParaRPr>
          </a:p>
          <a:p>
            <a:pPr marL="285750" indent="-285750">
              <a:buFontTx/>
              <a:buChar char="-"/>
            </a:pPr>
            <a:endParaRPr lang="fr-FR" sz="800" dirty="0"/>
          </a:p>
          <a:p>
            <a:pPr fontAlgn="base"/>
            <a:endParaRPr lang="fr-FR" sz="1100" dirty="0"/>
          </a:p>
          <a:p>
            <a:pPr fontAlgn="base"/>
            <a:r>
              <a:rPr lang="fr-FR" sz="1100" dirty="0"/>
              <a:t>Très Important : Très bonne recette à faire minimum 2fois l’AN </a:t>
            </a:r>
          </a:p>
          <a:p>
            <a:pPr marL="0" indent="0">
              <a:buNone/>
            </a:pPr>
            <a:r>
              <a:rPr lang="fr-FR" dirty="0">
                <a:solidFill>
                  <a:schemeClr val="accent6">
                    <a:lumMod val="75000"/>
                  </a:schemeClr>
                </a:solidFill>
              </a:rPr>
              <a:t>BONNE DEGUSTATION MIAM !</a:t>
            </a:r>
          </a:p>
        </p:txBody>
      </p:sp>
      <p:pic>
        <p:nvPicPr>
          <p:cNvPr id="5" name="Picture 2" descr="http://boutdegomme.fr/wp-content/uploads/2015/04/gateau_a_la_carotte_article.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3432" t="14379" r="52634" b="17094"/>
          <a:stretch/>
        </p:blipFill>
        <p:spPr bwMode="auto">
          <a:xfrm>
            <a:off x="6914800" y="4910132"/>
            <a:ext cx="1620180" cy="16297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65949470"/>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6219</TotalTime>
  <Words>466</Words>
  <Application>Microsoft Macintosh PowerPoint</Application>
  <PresentationFormat>On-screen Show (4:3)</PresentationFormat>
  <Paragraphs>39</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Bahnschrift Light Condensed</vt:lpstr>
      <vt:lpstr>Calibri</vt:lpstr>
      <vt:lpstr>Thème Office</vt:lpstr>
      <vt:lpstr>PowerPoint Presentation</vt:lpstr>
      <vt:lpstr>PowerPoint Presentation</vt:lpstr>
    </vt:vector>
  </TitlesOfParts>
  <Company>Groupama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MARTINEZ Laurence</dc:creator>
  <cp:lastModifiedBy>BABIN Jean-Edouard</cp:lastModifiedBy>
  <cp:revision>28</cp:revision>
  <dcterms:created xsi:type="dcterms:W3CDTF">2021-11-02T14:22:10Z</dcterms:created>
  <dcterms:modified xsi:type="dcterms:W3CDTF">2021-11-09T22:39:58Z</dcterms:modified>
</cp:coreProperties>
</file>