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7"/>
  </p:notesMasterIdLst>
  <p:sldIdLst>
    <p:sldId id="276" r:id="rId5"/>
    <p:sldId id="262" r:id="rId6"/>
    <p:sldId id="268" r:id="rId7"/>
    <p:sldId id="266" r:id="rId8"/>
    <p:sldId id="270" r:id="rId9"/>
    <p:sldId id="271" r:id="rId10"/>
    <p:sldId id="272" r:id="rId11"/>
    <p:sldId id="273" r:id="rId12"/>
    <p:sldId id="274" r:id="rId13"/>
    <p:sldId id="312" r:id="rId14"/>
    <p:sldId id="275" r:id="rId15"/>
    <p:sldId id="31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A2DAFC-62B4-45DA-981E-8EF0DAB3E742}" v="8" dt="2021-11-02T15:31:07.70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731" autoAdjust="0"/>
  </p:normalViewPr>
  <p:slideViewPr>
    <p:cSldViewPr snapToGrid="0">
      <p:cViewPr varScale="1">
        <p:scale>
          <a:sx n="87" d="100"/>
          <a:sy n="87" d="100"/>
        </p:scale>
        <p:origin x="40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BIN Jean-Edouard" userId="659c80e3-9a67-4db0-84f0-36956c4375fe" providerId="ADAL" clId="{61A2DAFC-62B4-45DA-981E-8EF0DAB3E742}"/>
    <pc:docChg chg="custSel modSld">
      <pc:chgData name="BABIN Jean-Edouard" userId="659c80e3-9a67-4db0-84f0-36956c4375fe" providerId="ADAL" clId="{61A2DAFC-62B4-45DA-981E-8EF0DAB3E742}" dt="2021-11-02T15:31:29.507" v="30" actId="478"/>
      <pc:docMkLst>
        <pc:docMk/>
      </pc:docMkLst>
      <pc:sldChg chg="addSp delSp modSp mod delAnim modAnim">
        <pc:chgData name="BABIN Jean-Edouard" userId="659c80e3-9a67-4db0-84f0-36956c4375fe" providerId="ADAL" clId="{61A2DAFC-62B4-45DA-981E-8EF0DAB3E742}" dt="2021-11-02T15:21:00.642" v="20" actId="1076"/>
        <pc:sldMkLst>
          <pc:docMk/>
          <pc:sldMk cId="3806486883" sldId="262"/>
        </pc:sldMkLst>
        <pc:picChg chg="del mod">
          <ac:chgData name="BABIN Jean-Edouard" userId="659c80e3-9a67-4db0-84f0-36956c4375fe" providerId="ADAL" clId="{61A2DAFC-62B4-45DA-981E-8EF0DAB3E742}" dt="2021-11-02T15:19:55.013" v="6" actId="478"/>
          <ac:picMkLst>
            <pc:docMk/>
            <pc:sldMk cId="3806486883" sldId="262"/>
            <ac:picMk id="3" creationId="{BBF9C3BC-7DE2-4671-BB43-054254930453}"/>
          </ac:picMkLst>
        </pc:picChg>
        <pc:picChg chg="add del mod">
          <ac:chgData name="BABIN Jean-Edouard" userId="659c80e3-9a67-4db0-84f0-36956c4375fe" providerId="ADAL" clId="{61A2DAFC-62B4-45DA-981E-8EF0DAB3E742}" dt="2021-11-02T15:19:44.670" v="4" actId="478"/>
          <ac:picMkLst>
            <pc:docMk/>
            <pc:sldMk cId="3806486883" sldId="262"/>
            <ac:picMk id="4" creationId="{5CD7F2AC-D61A-45B4-94BC-2447450834A0}"/>
          </ac:picMkLst>
        </pc:picChg>
        <pc:picChg chg="add mod">
          <ac:chgData name="BABIN Jean-Edouard" userId="659c80e3-9a67-4db0-84f0-36956c4375fe" providerId="ADAL" clId="{61A2DAFC-62B4-45DA-981E-8EF0DAB3E742}" dt="2021-11-02T15:21:00.642" v="20" actId="1076"/>
          <ac:picMkLst>
            <pc:docMk/>
            <pc:sldMk cId="3806486883" sldId="262"/>
            <ac:picMk id="5" creationId="{5513C5AC-BBDF-4DAE-9215-755B55852011}"/>
          </ac:picMkLst>
        </pc:picChg>
      </pc:sldChg>
      <pc:sldChg chg="addSp delSp modSp mod delAnim modAnim">
        <pc:chgData name="BABIN Jean-Edouard" userId="659c80e3-9a67-4db0-84f0-36956c4375fe" providerId="ADAL" clId="{61A2DAFC-62B4-45DA-981E-8EF0DAB3E742}" dt="2021-11-02T15:31:29.507" v="30" actId="478"/>
        <pc:sldMkLst>
          <pc:docMk/>
          <pc:sldMk cId="984073074" sldId="312"/>
        </pc:sldMkLst>
        <pc:spChg chg="mod">
          <ac:chgData name="BABIN Jean-Edouard" userId="659c80e3-9a67-4db0-84f0-36956c4375fe" providerId="ADAL" clId="{61A2DAFC-62B4-45DA-981E-8EF0DAB3E742}" dt="2021-11-02T15:31:25.781" v="28" actId="1076"/>
          <ac:spMkLst>
            <pc:docMk/>
            <pc:sldMk cId="984073074" sldId="312"/>
            <ac:spMk id="3" creationId="{FAFCD416-748B-4379-80CF-2478C667BB5E}"/>
          </ac:spMkLst>
        </pc:spChg>
        <pc:spChg chg="del">
          <ac:chgData name="BABIN Jean-Edouard" userId="659c80e3-9a67-4db0-84f0-36956c4375fe" providerId="ADAL" clId="{61A2DAFC-62B4-45DA-981E-8EF0DAB3E742}" dt="2021-11-02T15:31:29.507" v="30" actId="478"/>
          <ac:spMkLst>
            <pc:docMk/>
            <pc:sldMk cId="984073074" sldId="312"/>
            <ac:spMk id="5" creationId="{F94762FC-6F96-4E58-BBE0-6BCB97E027B7}"/>
          </ac:spMkLst>
        </pc:spChg>
        <pc:picChg chg="add del mod">
          <ac:chgData name="BABIN Jean-Edouard" userId="659c80e3-9a67-4db0-84f0-36956c4375fe" providerId="ADAL" clId="{61A2DAFC-62B4-45DA-981E-8EF0DAB3E742}" dt="2021-11-02T15:30:55.731" v="23" actId="478"/>
          <ac:picMkLst>
            <pc:docMk/>
            <pc:sldMk cId="984073074" sldId="312"/>
            <ac:picMk id="2" creationId="{62CE7176-ADBD-4D52-B7CC-962FE4C64B12}"/>
          </ac:picMkLst>
        </pc:picChg>
        <pc:picChg chg="add mod">
          <ac:chgData name="BABIN Jean-Edouard" userId="659c80e3-9a67-4db0-84f0-36956c4375fe" providerId="ADAL" clId="{61A2DAFC-62B4-45DA-981E-8EF0DAB3E742}" dt="2021-11-02T15:31:28.033" v="29" actId="1076"/>
          <ac:picMkLst>
            <pc:docMk/>
            <pc:sldMk cId="984073074" sldId="312"/>
            <ac:picMk id="4" creationId="{CDB383A9-C683-4503-9B90-B87FCEB94257}"/>
          </ac:picMkLst>
        </pc:picChg>
        <pc:picChg chg="del">
          <ac:chgData name="BABIN Jean-Edouard" userId="659c80e3-9a67-4db0-84f0-36956c4375fe" providerId="ADAL" clId="{61A2DAFC-62B4-45DA-981E-8EF0DAB3E742}" dt="2021-11-02T15:22:38.444" v="21" actId="478"/>
          <ac:picMkLst>
            <pc:docMk/>
            <pc:sldMk cId="984073074" sldId="312"/>
            <ac:picMk id="7" creationId="{D34FA18C-B554-42AB-9251-BF2AB09D8A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EFB80F-18F5-4BDD-88EB-BCAA1CB45355}" type="datetimeFigureOut">
              <a:rPr lang="fr-FR" smtClean="0"/>
              <a:t>02/11/2021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5E1D6-3EBF-4C8A-9406-274CA03C2500}" type="slidenum">
              <a:rPr lang="fr-FR" smtClean="0"/>
              <a:t>‹N°›</a:t>
            </a:fld>
            <a:endParaRPr lang="fr-FR"/>
          </a:p>
        </p:txBody>
      </p:sp>
    </p:spTree>
    <p:extLst>
      <p:ext uri="{BB962C8B-B14F-4D97-AF65-F5344CB8AC3E}">
        <p14:creationId xmlns:p14="http://schemas.microsoft.com/office/powerpoint/2010/main" val="95402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intégrant MM, j’ai eu l’opportunité de découvrir la Process Com, qui est un outil, de communication (au même titre que le MBTI), qui permet à tout à chacun de mieux se connaitre et prendre conscience de qui on est ma manière de communiquer, et de découvrir mon profil de personnalité.</a:t>
            </a:r>
          </a:p>
          <a:p>
            <a:endParaRPr lang="fr-FR" dirty="0"/>
          </a:p>
          <a:p>
            <a:r>
              <a:rPr lang="fr-FR" dirty="0"/>
              <a:t>Cet outil permet:</a:t>
            </a:r>
          </a:p>
          <a:p>
            <a:r>
              <a:rPr lang="fr-FR" dirty="0"/>
              <a:t>Mieux se connaitre</a:t>
            </a:r>
          </a:p>
          <a:p>
            <a:r>
              <a:rPr lang="fr-FR" dirty="0"/>
              <a:t>Mieux se gérer</a:t>
            </a:r>
          </a:p>
          <a:p>
            <a:r>
              <a:rPr lang="fr-FR" dirty="0"/>
              <a:t>D’adapter ma communication en fonction des différents interlocuteurs</a:t>
            </a:r>
          </a:p>
          <a:p>
            <a:r>
              <a:rPr lang="fr-FR" dirty="0"/>
              <a:t>Gérer les situations de conflit</a:t>
            </a:r>
          </a:p>
          <a:p>
            <a:endParaRPr lang="fr-FR" dirty="0"/>
          </a:p>
          <a:p>
            <a:r>
              <a:rPr lang="fr-FR" dirty="0"/>
              <a:t>Chaque personne est unique, et à un type de personnalité qui lui est propre</a:t>
            </a:r>
          </a:p>
          <a:p>
            <a:r>
              <a:rPr lang="fr-FR" dirty="0"/>
              <a:t>Et l’idée, grâce à cet outil, est de prendre conscience que la Forme est souvent bien plus important que le fond.</a:t>
            </a:r>
          </a:p>
          <a:p>
            <a:r>
              <a:rPr lang="fr-FR" dirty="0"/>
              <a:t>« Peu importe ce que je te raconte, ce qui compte, c’est comment je vais te le dire »</a:t>
            </a:r>
          </a:p>
          <a:p>
            <a:endParaRPr lang="fr-FR" dirty="0"/>
          </a:p>
          <a:p>
            <a:endParaRPr lang="fr-FR" dirty="0"/>
          </a:p>
          <a:p>
            <a:r>
              <a:rPr lang="fr-FR" dirty="0"/>
              <a:t>Avant de rentrer dans le détail je vous propose de visionner une vidéo, qui permet d’illustrer assez rapidement les différences de personnalités</a:t>
            </a:r>
          </a:p>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1</a:t>
            </a:fld>
            <a:endParaRPr lang="fr-FR"/>
          </a:p>
        </p:txBody>
      </p:sp>
    </p:spTree>
    <p:extLst>
      <p:ext uri="{BB962C8B-B14F-4D97-AF65-F5344CB8AC3E}">
        <p14:creationId xmlns:p14="http://schemas.microsoft.com/office/powerpoint/2010/main" val="660359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fr-FR" sz="1200" b="0" i="0" kern="1200" dirty="0">
                <a:solidFill>
                  <a:schemeClr val="tx1"/>
                </a:solidFill>
                <a:effectLst/>
                <a:latin typeface="+mn-lt"/>
                <a:ea typeface="+mn-ea"/>
                <a:cs typeface="+mn-cs"/>
              </a:rPr>
              <a:t>Phase = le besoin psychologique le + fort , même question : qu’avez-vous noté ? </a:t>
            </a:r>
            <a:endParaRPr lang="fr-FR" b="0" i="0" dirty="0">
              <a:effectLst/>
            </a:endParaRPr>
          </a:p>
          <a:p>
            <a:pPr rtl="0" fontAlgn="base"/>
            <a:r>
              <a:rPr lang="fr-FR" sz="1200" b="0" i="0" kern="1200" dirty="0">
                <a:solidFill>
                  <a:schemeClr val="tx1"/>
                </a:solidFill>
                <a:effectLst/>
                <a:latin typeface="+mn-lt"/>
                <a:ea typeface="+mn-ea"/>
                <a:cs typeface="+mn-cs"/>
              </a:rPr>
              <a:t> La phase est le besoin le plus prégnant </a:t>
            </a:r>
            <a:endParaRPr lang="fr-FR" b="0" i="0" dirty="0">
              <a:effectLst/>
            </a:endParaRPr>
          </a:p>
          <a:p>
            <a:pPr rtl="0" fontAlgn="base"/>
            <a:r>
              <a:rPr lang="fr-FR" sz="1200" b="0" i="0" kern="1200" dirty="0">
                <a:solidFill>
                  <a:schemeClr val="tx1"/>
                </a:solidFill>
                <a:effectLst/>
                <a:latin typeface="+mn-lt"/>
                <a:ea typeface="+mn-ea"/>
                <a:cs typeface="+mn-cs"/>
              </a:rPr>
              <a:t> </a:t>
            </a:r>
            <a:endParaRPr lang="fr-FR" b="0" i="0" dirty="0">
              <a:effectLst/>
            </a:endParaRPr>
          </a:p>
          <a:p>
            <a:pPr rtl="0" fontAlgn="base"/>
            <a:r>
              <a:rPr lang="fr-FR" sz="1200" b="0" i="0" kern="1200" dirty="0">
                <a:solidFill>
                  <a:schemeClr val="tx1"/>
                </a:solidFill>
                <a:effectLst/>
                <a:latin typeface="+mn-lt"/>
                <a:ea typeface="+mn-ea"/>
                <a:cs typeface="+mn-cs"/>
              </a:rPr>
              <a:t>Réponse:  </a:t>
            </a:r>
            <a:endParaRPr lang="fr-FR" b="0" i="0" dirty="0">
              <a:effectLst/>
            </a:endParaRPr>
          </a:p>
          <a:p>
            <a:pPr rtl="0" fontAlgn="base"/>
            <a:r>
              <a:rPr lang="fr-FR" sz="1200" b="0" i="0" kern="1200" dirty="0">
                <a:solidFill>
                  <a:schemeClr val="tx1"/>
                </a:solidFill>
                <a:effectLst/>
                <a:latin typeface="+mn-lt"/>
                <a:ea typeface="+mn-ea"/>
                <a:cs typeface="+mn-cs"/>
              </a:rPr>
              <a:t>Indice : quand il parle d avoir envie de faire </a:t>
            </a:r>
            <a:r>
              <a:rPr lang="fr-FR" sz="1200" b="0" i="0" kern="1200" dirty="0" err="1">
                <a:solidFill>
                  <a:schemeClr val="tx1"/>
                </a:solidFill>
                <a:effectLst/>
                <a:latin typeface="+mn-lt"/>
                <a:ea typeface="+mn-ea"/>
                <a:cs typeface="+mn-cs"/>
              </a:rPr>
              <a:t>qqchose</a:t>
            </a:r>
            <a:r>
              <a:rPr lang="fr-FR" sz="1200" b="0" i="0" kern="1200" dirty="0">
                <a:solidFill>
                  <a:schemeClr val="tx1"/>
                </a:solidFill>
                <a:effectLst/>
                <a:latin typeface="+mn-lt"/>
                <a:ea typeface="+mn-ea"/>
                <a:cs typeface="+mn-cs"/>
              </a:rPr>
              <a:t> il faut le faire…. »  « vivre sans avoir peur c est pas vivre enfin il vaut mieux être mort »… à quel besoin peux tu relier cette phrase ? </a:t>
            </a:r>
            <a:endParaRPr lang="fr-FR" b="0" i="0" dirty="0">
              <a:effectLst/>
            </a:endParaRPr>
          </a:p>
          <a:p>
            <a:pPr rtl="0" fontAlgn="base"/>
            <a:r>
              <a:rPr lang="fr-FR" sz="1200" b="1" i="0" kern="1200" dirty="0">
                <a:solidFill>
                  <a:schemeClr val="tx1"/>
                </a:solidFill>
                <a:effectLst/>
                <a:latin typeface="+mn-lt"/>
                <a:ea typeface="+mn-ea"/>
                <a:cs typeface="+mn-cs"/>
              </a:rPr>
              <a:t>Promoteur, car il répond à un besoin d'action, et un besoin vital d'excitation. Il agit et réfléchit après.</a:t>
            </a:r>
            <a:r>
              <a:rPr lang="fr-FR" sz="1200" b="0" i="0" kern="1200" dirty="0">
                <a:solidFill>
                  <a:schemeClr val="tx1"/>
                </a:solidFill>
                <a:effectLst/>
                <a:latin typeface="+mn-lt"/>
                <a:ea typeface="+mn-ea"/>
                <a:cs typeface="+mn-cs"/>
              </a:rPr>
              <a:t> </a:t>
            </a:r>
            <a:endParaRPr lang="fr-FR" b="0" i="0" dirty="0">
              <a:effectLst/>
            </a:endParaRPr>
          </a:p>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11</a:t>
            </a:fld>
            <a:endParaRPr lang="fr-FR"/>
          </a:p>
        </p:txBody>
      </p:sp>
    </p:spTree>
    <p:extLst>
      <p:ext uri="{BB962C8B-B14F-4D97-AF65-F5344CB8AC3E}">
        <p14:creationId xmlns:p14="http://schemas.microsoft.com/office/powerpoint/2010/main" val="2602740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fr-FR" sz="1200" b="0" i="0" kern="1200" dirty="0">
                <a:solidFill>
                  <a:schemeClr val="tx1"/>
                </a:solidFill>
                <a:effectLst/>
                <a:latin typeface="+mn-lt"/>
                <a:ea typeface="+mn-ea"/>
                <a:cs typeface="+mn-cs"/>
              </a:rPr>
              <a:t>Phase = le besoin psychologique le + fort , même question : qu’avez-vous noté ? </a:t>
            </a:r>
            <a:endParaRPr lang="fr-FR" b="0" i="0" dirty="0">
              <a:effectLst/>
            </a:endParaRPr>
          </a:p>
          <a:p>
            <a:pPr rtl="0" fontAlgn="base"/>
            <a:r>
              <a:rPr lang="fr-FR" sz="1200" b="0" i="0" kern="1200" dirty="0">
                <a:solidFill>
                  <a:schemeClr val="tx1"/>
                </a:solidFill>
                <a:effectLst/>
                <a:latin typeface="+mn-lt"/>
                <a:ea typeface="+mn-ea"/>
                <a:cs typeface="+mn-cs"/>
              </a:rPr>
              <a:t> La phase est le besoin le plus prégnant </a:t>
            </a:r>
            <a:endParaRPr lang="fr-FR" b="0" i="0" dirty="0">
              <a:effectLst/>
            </a:endParaRPr>
          </a:p>
          <a:p>
            <a:pPr rtl="0" fontAlgn="base"/>
            <a:r>
              <a:rPr lang="fr-FR" sz="1200" b="0" i="0" kern="1200" dirty="0">
                <a:solidFill>
                  <a:schemeClr val="tx1"/>
                </a:solidFill>
                <a:effectLst/>
                <a:latin typeface="+mn-lt"/>
                <a:ea typeface="+mn-ea"/>
                <a:cs typeface="+mn-cs"/>
              </a:rPr>
              <a:t> </a:t>
            </a:r>
            <a:endParaRPr lang="fr-FR" b="0" i="0" dirty="0">
              <a:effectLst/>
            </a:endParaRPr>
          </a:p>
          <a:p>
            <a:pPr rtl="0" fontAlgn="base"/>
            <a:r>
              <a:rPr lang="fr-FR" sz="1200" b="0" i="0" kern="1200" dirty="0">
                <a:solidFill>
                  <a:schemeClr val="tx1"/>
                </a:solidFill>
                <a:effectLst/>
                <a:latin typeface="+mn-lt"/>
                <a:ea typeface="+mn-ea"/>
                <a:cs typeface="+mn-cs"/>
              </a:rPr>
              <a:t>Réponse:  </a:t>
            </a:r>
            <a:endParaRPr lang="fr-FR" b="0" i="0" dirty="0">
              <a:effectLst/>
            </a:endParaRPr>
          </a:p>
          <a:p>
            <a:pPr rtl="0" fontAlgn="base"/>
            <a:r>
              <a:rPr lang="fr-FR" sz="1200" b="0" i="0" kern="1200" dirty="0">
                <a:solidFill>
                  <a:schemeClr val="tx1"/>
                </a:solidFill>
                <a:effectLst/>
                <a:latin typeface="+mn-lt"/>
                <a:ea typeface="+mn-ea"/>
                <a:cs typeface="+mn-cs"/>
              </a:rPr>
              <a:t>Indice : quand il parle d avoir envie de faire </a:t>
            </a:r>
            <a:r>
              <a:rPr lang="fr-FR" sz="1200" b="0" i="0" kern="1200" dirty="0" err="1">
                <a:solidFill>
                  <a:schemeClr val="tx1"/>
                </a:solidFill>
                <a:effectLst/>
                <a:latin typeface="+mn-lt"/>
                <a:ea typeface="+mn-ea"/>
                <a:cs typeface="+mn-cs"/>
              </a:rPr>
              <a:t>qqchose</a:t>
            </a:r>
            <a:r>
              <a:rPr lang="fr-FR" sz="1200" b="0" i="0" kern="1200" dirty="0">
                <a:solidFill>
                  <a:schemeClr val="tx1"/>
                </a:solidFill>
                <a:effectLst/>
                <a:latin typeface="+mn-lt"/>
                <a:ea typeface="+mn-ea"/>
                <a:cs typeface="+mn-cs"/>
              </a:rPr>
              <a:t> il faut le faire…. »  « vivre sans avoir peur c est pas vivre enfin il vaut mieux être mort »… à quel besoin peux tu relier cette phrase ? </a:t>
            </a:r>
            <a:endParaRPr lang="fr-FR" b="0" i="0" dirty="0">
              <a:effectLst/>
            </a:endParaRPr>
          </a:p>
          <a:p>
            <a:pPr rtl="0" fontAlgn="base"/>
            <a:r>
              <a:rPr lang="fr-FR" sz="1200" b="1" i="0" kern="1200" dirty="0">
                <a:solidFill>
                  <a:schemeClr val="tx1"/>
                </a:solidFill>
                <a:effectLst/>
                <a:latin typeface="+mn-lt"/>
                <a:ea typeface="+mn-ea"/>
                <a:cs typeface="+mn-cs"/>
              </a:rPr>
              <a:t>Promoteur, car il répond à un besoin d'action, et un besoin vital d'excitation. Il agit et réfléchit après.</a:t>
            </a:r>
            <a:r>
              <a:rPr lang="fr-FR" sz="1200" b="0" i="0" kern="1200" dirty="0">
                <a:solidFill>
                  <a:schemeClr val="tx1"/>
                </a:solidFill>
                <a:effectLst/>
                <a:latin typeface="+mn-lt"/>
                <a:ea typeface="+mn-ea"/>
                <a:cs typeface="+mn-cs"/>
              </a:rPr>
              <a:t> </a:t>
            </a:r>
            <a:endParaRPr lang="fr-FR" b="0" i="0" dirty="0">
              <a:effectLst/>
            </a:endParaRPr>
          </a:p>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12</a:t>
            </a:fld>
            <a:endParaRPr lang="fr-FR"/>
          </a:p>
        </p:txBody>
      </p:sp>
    </p:spTree>
    <p:extLst>
      <p:ext uri="{BB962C8B-B14F-4D97-AF65-F5344CB8AC3E}">
        <p14:creationId xmlns:p14="http://schemas.microsoft.com/office/powerpoint/2010/main" val="172896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Qu’avez-vous pensé du monsieur en Bleu et celui en rouge?</a:t>
            </a:r>
          </a:p>
          <a:p>
            <a:r>
              <a:rPr lang="fr-FR" dirty="0"/>
              <a:t>Quelles réactions avez-vous identifié, autour de ces 2 personnalités?</a:t>
            </a:r>
          </a:p>
          <a:p>
            <a:endParaRPr lang="fr-FR" dirty="0"/>
          </a:p>
          <a:p>
            <a:endParaRPr lang="fr-FR" dirty="0"/>
          </a:p>
          <a:p>
            <a:r>
              <a:rPr lang="fr-FR" dirty="0"/>
              <a:t>Il n’y a aucun jugement à avoir, c’est cette différence qu’il nous faut appréhender pour permettre à chacune et chacun de communiquer et de construire ensemble.</a:t>
            </a:r>
          </a:p>
          <a:p>
            <a:endParaRPr lang="fr-FR" dirty="0"/>
          </a:p>
          <a:p>
            <a:r>
              <a:rPr lang="fr-FR" dirty="0"/>
              <a:t>Process Com’ : Kesako ?</a:t>
            </a:r>
          </a:p>
          <a:p>
            <a:r>
              <a:rPr lang="fr-FR" dirty="0"/>
              <a:t>Le Modèle Process Communication est un modèle de communication développé par le psychologue américain </a:t>
            </a:r>
            <a:r>
              <a:rPr lang="fr-FR" dirty="0" err="1"/>
              <a:t>Taibi</a:t>
            </a:r>
            <a:r>
              <a:rPr lang="fr-FR" dirty="0"/>
              <a:t> Kahler. (sa méthode a tellement été approuvé, qu’elle a été reprise par la NASA, pour étudier les profils des astronautes, mais aussi par Bill Clinton, lors de son élection à la présidence des Etats Unis). Il propose des outils pour faciliter les échanges entre personnes dans les situations de communication, notamment lorsque celles-ci dysfonctionnent.</a:t>
            </a:r>
          </a:p>
          <a:p>
            <a:endParaRPr lang="fr-FR" dirty="0"/>
          </a:p>
          <a:p>
            <a:r>
              <a:rPr lang="fr-FR" dirty="0"/>
              <a:t>6 types de personnalité différents</a:t>
            </a:r>
          </a:p>
          <a:p>
            <a:r>
              <a:rPr lang="fr-FR" dirty="0"/>
              <a:t>Il existe 6 types de personnalité en Process Communication. Ces types de personnalité sont tous présents en chacun de nous. Nous sommes capables de les solliciter et de nous exprimer avec leurs forces et faiblesses, mais certains nous demandent plus d’énergie que d’autres selon notre manière naturelle de fonctionner.</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2</a:t>
            </a:fld>
            <a:endParaRPr lang="fr-FR"/>
          </a:p>
        </p:txBody>
      </p:sp>
    </p:spTree>
    <p:extLst>
      <p:ext uri="{BB962C8B-B14F-4D97-AF65-F5344CB8AC3E}">
        <p14:creationId xmlns:p14="http://schemas.microsoft.com/office/powerpoint/2010/main" val="349039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a:t>
            </a:r>
            <a:r>
              <a:rPr lang="fr-FR" baseline="0" dirty="0"/>
              <a:t> série des années 1990, a été construite intégralement à partir des types de personnalités décris </a:t>
            </a:r>
            <a:r>
              <a:rPr lang="fr-FR" baseline="0" dirty="0" err="1"/>
              <a:t>précédement</a:t>
            </a:r>
            <a:r>
              <a:rPr lang="fr-FR" baseline="0" dirty="0"/>
              <a:t>.</a:t>
            </a:r>
          </a:p>
          <a:p>
            <a:r>
              <a:rPr lang="fr-FR" baseline="0" dirty="0"/>
              <a:t>Cette série Américaine reprend les péripéties de 3 jeunes femmes et 3 jeunes hommes New Yorkais liés par une profonde amitié. Entre amour, travail, famille, ils partagent leurs bonheurs et leurs soucis au central </a:t>
            </a:r>
            <a:r>
              <a:rPr lang="fr-FR" baseline="0" dirty="0" err="1"/>
              <a:t>Perk</a:t>
            </a:r>
            <a:r>
              <a:rPr lang="fr-FR" baseline="0" dirty="0"/>
              <a:t>, leur café favori.</a:t>
            </a:r>
          </a:p>
          <a:p>
            <a:endParaRPr lang="fr-FR" baseline="0" dirty="0"/>
          </a:p>
          <a:p>
            <a:r>
              <a:rPr lang="fr-FR" baseline="0" dirty="0"/>
              <a:t>Le secret de leur longévité, car elle a duré de 1994 à 2004, soit 10 saisons, est sans doute en liens avec l’identification que chacune et chacun peut se faire en fonction des personnages de la série.</a:t>
            </a:r>
          </a:p>
          <a:p>
            <a:endParaRPr lang="fr-FR" baseline="0" dirty="0"/>
          </a:p>
          <a:p>
            <a:r>
              <a:rPr lang="fr-FR" baseline="0" dirty="0"/>
              <a:t>A votre avis de quelle série s’agit-il?</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3</a:t>
            </a:fld>
            <a:endParaRPr lang="fr-FR"/>
          </a:p>
        </p:txBody>
      </p:sp>
    </p:spTree>
    <p:extLst>
      <p:ext uri="{BB962C8B-B14F-4D97-AF65-F5344CB8AC3E}">
        <p14:creationId xmlns:p14="http://schemas.microsoft.com/office/powerpoint/2010/main" val="273606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Lier à</a:t>
            </a:r>
            <a:r>
              <a:rPr lang="fr-FR" baseline="0" dirty="0"/>
              <a:t> chaque profil, le Robert des perceptions.</a:t>
            </a:r>
          </a:p>
          <a:p>
            <a:endParaRPr lang="fr-FR" baseline="0" dirty="0"/>
          </a:p>
          <a:p>
            <a:r>
              <a:rPr lang="fr-FR" baseline="0" dirty="0"/>
              <a:t>Selon vous, en fonction des éléments donnés, quel personnage de la série est Empathique? Rachel</a:t>
            </a:r>
          </a:p>
          <a:p>
            <a:endParaRPr lang="fr-FR" baseline="0" dirty="0"/>
          </a:p>
          <a:p>
            <a:r>
              <a:rPr lang="fr-FR" baseline="0" dirty="0"/>
              <a:t>Selon vous, qui est </a:t>
            </a:r>
            <a:r>
              <a:rPr lang="fr-FR" baseline="0" dirty="0" err="1"/>
              <a:t>Travaillomane</a:t>
            </a:r>
            <a:r>
              <a:rPr lang="fr-FR" baseline="0" dirty="0"/>
              <a:t>: Monica</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5</a:t>
            </a:fld>
            <a:endParaRPr lang="fr-FR"/>
          </a:p>
        </p:txBody>
      </p:sp>
    </p:spTree>
    <p:extLst>
      <p:ext uri="{BB962C8B-B14F-4D97-AF65-F5344CB8AC3E}">
        <p14:creationId xmlns:p14="http://schemas.microsoft.com/office/powerpoint/2010/main" val="101178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Lier à</a:t>
            </a:r>
            <a:r>
              <a:rPr lang="fr-FR" baseline="0" dirty="0"/>
              <a:t> chaque profil, le Robert des perceptions.</a:t>
            </a:r>
          </a:p>
          <a:p>
            <a:endParaRPr lang="fr-FR" baseline="0" dirty="0"/>
          </a:p>
          <a:p>
            <a:r>
              <a:rPr lang="fr-FR" baseline="0" dirty="0"/>
              <a:t>Selon vous, en fonction des éléments donnés, quel personnage de la série est Rebelle? Joey</a:t>
            </a:r>
          </a:p>
          <a:p>
            <a:endParaRPr lang="fr-FR" baseline="0" dirty="0"/>
          </a:p>
          <a:p>
            <a:r>
              <a:rPr lang="fr-FR" baseline="0" dirty="0"/>
              <a:t>Selon vous, qui est </a:t>
            </a:r>
            <a:r>
              <a:rPr lang="fr-FR" baseline="0" dirty="0" err="1"/>
              <a:t>Réveur</a:t>
            </a:r>
            <a:r>
              <a:rPr lang="fr-FR" baseline="0" dirty="0"/>
              <a:t>: Phoebe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6</a:t>
            </a:fld>
            <a:endParaRPr lang="fr-FR"/>
          </a:p>
        </p:txBody>
      </p:sp>
    </p:spTree>
    <p:extLst>
      <p:ext uri="{BB962C8B-B14F-4D97-AF65-F5344CB8AC3E}">
        <p14:creationId xmlns:p14="http://schemas.microsoft.com/office/powerpoint/2010/main" val="351050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Lier à</a:t>
            </a:r>
            <a:r>
              <a:rPr lang="fr-FR" baseline="0" dirty="0"/>
              <a:t> chaque profil, le Robert des perceptions.</a:t>
            </a:r>
          </a:p>
          <a:p>
            <a:endParaRPr lang="fr-FR" baseline="0" dirty="0"/>
          </a:p>
          <a:p>
            <a:r>
              <a:rPr lang="fr-FR" baseline="0" dirty="0"/>
              <a:t>Selon vous, en fonction des éléments donnés, quel personnage de la série est Persévérant? Ross</a:t>
            </a:r>
          </a:p>
          <a:p>
            <a:endParaRPr lang="fr-FR" baseline="0" dirty="0"/>
          </a:p>
          <a:p>
            <a:r>
              <a:rPr lang="fr-FR" baseline="0" dirty="0"/>
              <a:t>Selon vous, qui est Promoteur: Chandler</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7</a:t>
            </a:fld>
            <a:endParaRPr lang="fr-FR"/>
          </a:p>
        </p:txBody>
      </p:sp>
    </p:spTree>
    <p:extLst>
      <p:ext uri="{BB962C8B-B14F-4D97-AF65-F5344CB8AC3E}">
        <p14:creationId xmlns:p14="http://schemas.microsoft.com/office/powerpoint/2010/main" val="52977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8</a:t>
            </a:fld>
            <a:endParaRPr lang="fr-FR"/>
          </a:p>
        </p:txBody>
      </p:sp>
    </p:spTree>
    <p:extLst>
      <p:ext uri="{BB962C8B-B14F-4D97-AF65-F5344CB8AC3E}">
        <p14:creationId xmlns:p14="http://schemas.microsoft.com/office/powerpoint/2010/main" val="2217989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9</a:t>
            </a:fld>
            <a:endParaRPr lang="fr-FR"/>
          </a:p>
        </p:txBody>
      </p:sp>
    </p:spTree>
    <p:extLst>
      <p:ext uri="{BB962C8B-B14F-4D97-AF65-F5344CB8AC3E}">
        <p14:creationId xmlns:p14="http://schemas.microsoft.com/office/powerpoint/2010/main" val="36646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fr-FR" sz="1200" b="0" i="0" kern="1200" dirty="0">
                <a:solidFill>
                  <a:schemeClr val="tx1"/>
                </a:solidFill>
                <a:effectLst/>
                <a:latin typeface="+mn-lt"/>
                <a:ea typeface="+mn-ea"/>
                <a:cs typeface="+mn-cs"/>
              </a:rPr>
              <a:t>Phase = le besoin psychologique le + fort , même question : qu’avez-vous noté ? </a:t>
            </a:r>
            <a:endParaRPr lang="fr-FR" b="0" i="0" dirty="0">
              <a:effectLst/>
            </a:endParaRPr>
          </a:p>
          <a:p>
            <a:pPr rtl="0" fontAlgn="base"/>
            <a:r>
              <a:rPr lang="fr-FR" sz="1200" b="0" i="0" kern="1200" dirty="0">
                <a:solidFill>
                  <a:schemeClr val="tx1"/>
                </a:solidFill>
                <a:effectLst/>
                <a:latin typeface="+mn-lt"/>
                <a:ea typeface="+mn-ea"/>
                <a:cs typeface="+mn-cs"/>
              </a:rPr>
              <a:t> La phase est le besoin le plus prégnant </a:t>
            </a:r>
            <a:endParaRPr lang="fr-FR" b="0" i="0" dirty="0">
              <a:effectLst/>
            </a:endParaRPr>
          </a:p>
          <a:p>
            <a:pPr rtl="0" fontAlgn="base"/>
            <a:r>
              <a:rPr lang="fr-FR" sz="1200" b="0" i="0" kern="1200" dirty="0">
                <a:solidFill>
                  <a:schemeClr val="tx1"/>
                </a:solidFill>
                <a:effectLst/>
                <a:latin typeface="+mn-lt"/>
                <a:ea typeface="+mn-ea"/>
                <a:cs typeface="+mn-cs"/>
              </a:rPr>
              <a:t> </a:t>
            </a:r>
            <a:endParaRPr lang="fr-FR" b="0" i="0" dirty="0">
              <a:effectLst/>
            </a:endParaRPr>
          </a:p>
          <a:p>
            <a:pPr rtl="0" fontAlgn="base"/>
            <a:r>
              <a:rPr lang="fr-FR" sz="1200" b="0" i="0" kern="1200" dirty="0">
                <a:solidFill>
                  <a:schemeClr val="tx1"/>
                </a:solidFill>
                <a:effectLst/>
                <a:latin typeface="+mn-lt"/>
                <a:ea typeface="+mn-ea"/>
                <a:cs typeface="+mn-cs"/>
              </a:rPr>
              <a:t>Réponse:  </a:t>
            </a:r>
            <a:endParaRPr lang="fr-FR" b="0" i="0" dirty="0">
              <a:effectLst/>
            </a:endParaRPr>
          </a:p>
          <a:p>
            <a:pPr rtl="0" fontAlgn="base"/>
            <a:r>
              <a:rPr lang="fr-FR" sz="1200" b="0" i="0" kern="1200" dirty="0">
                <a:solidFill>
                  <a:schemeClr val="tx1"/>
                </a:solidFill>
                <a:effectLst/>
                <a:latin typeface="+mn-lt"/>
                <a:ea typeface="+mn-ea"/>
                <a:cs typeface="+mn-cs"/>
              </a:rPr>
              <a:t>Indice : quand il parle d avoir envie de faire </a:t>
            </a:r>
            <a:r>
              <a:rPr lang="fr-FR" sz="1200" b="0" i="0" kern="1200" dirty="0" err="1">
                <a:solidFill>
                  <a:schemeClr val="tx1"/>
                </a:solidFill>
                <a:effectLst/>
                <a:latin typeface="+mn-lt"/>
                <a:ea typeface="+mn-ea"/>
                <a:cs typeface="+mn-cs"/>
              </a:rPr>
              <a:t>qqchose</a:t>
            </a:r>
            <a:r>
              <a:rPr lang="fr-FR" sz="1200" b="0" i="0" kern="1200" dirty="0">
                <a:solidFill>
                  <a:schemeClr val="tx1"/>
                </a:solidFill>
                <a:effectLst/>
                <a:latin typeface="+mn-lt"/>
                <a:ea typeface="+mn-ea"/>
                <a:cs typeface="+mn-cs"/>
              </a:rPr>
              <a:t> il faut le faire…. »  « vivre sans avoir peur c est pas vivre enfin il vaut mieux être mort »… à quel besoin peux tu relier cette phrase ? </a:t>
            </a:r>
            <a:endParaRPr lang="fr-FR" b="0" i="0" dirty="0">
              <a:effectLst/>
            </a:endParaRPr>
          </a:p>
          <a:p>
            <a:pPr rtl="0" fontAlgn="base"/>
            <a:r>
              <a:rPr lang="fr-FR" sz="1200" b="1" i="0" kern="1200" dirty="0">
                <a:solidFill>
                  <a:schemeClr val="tx1"/>
                </a:solidFill>
                <a:effectLst/>
                <a:latin typeface="+mn-lt"/>
                <a:ea typeface="+mn-ea"/>
                <a:cs typeface="+mn-cs"/>
              </a:rPr>
              <a:t>Promoteur, car il répond à un besoin d'action, et un besoin vital d'excitation. Il agit et réfléchit après.</a:t>
            </a:r>
            <a:r>
              <a:rPr lang="fr-FR" sz="1200" b="0" i="0" kern="1200" dirty="0">
                <a:solidFill>
                  <a:schemeClr val="tx1"/>
                </a:solidFill>
                <a:effectLst/>
                <a:latin typeface="+mn-lt"/>
                <a:ea typeface="+mn-ea"/>
                <a:cs typeface="+mn-cs"/>
              </a:rPr>
              <a:t> </a:t>
            </a:r>
            <a:endParaRPr lang="fr-FR" b="0" i="0" dirty="0">
              <a:effectLst/>
            </a:endParaRPr>
          </a:p>
          <a:p>
            <a:endParaRPr lang="fr-FR" dirty="0"/>
          </a:p>
        </p:txBody>
      </p:sp>
      <p:sp>
        <p:nvSpPr>
          <p:cNvPr id="4" name="Espace réservé du numéro de diapositive 3"/>
          <p:cNvSpPr>
            <a:spLocks noGrp="1"/>
          </p:cNvSpPr>
          <p:nvPr>
            <p:ph type="sldNum" sz="quarter" idx="5"/>
          </p:nvPr>
        </p:nvSpPr>
        <p:spPr/>
        <p:txBody>
          <a:bodyPr/>
          <a:lstStyle/>
          <a:p>
            <a:fld id="{97D5E1D6-3EBF-4C8A-9406-274CA03C2500}" type="slidenum">
              <a:rPr lang="fr-FR" smtClean="0"/>
              <a:t>10</a:t>
            </a:fld>
            <a:endParaRPr lang="fr-FR"/>
          </a:p>
        </p:txBody>
      </p:sp>
    </p:spTree>
    <p:extLst>
      <p:ext uri="{BB962C8B-B14F-4D97-AF65-F5344CB8AC3E}">
        <p14:creationId xmlns:p14="http://schemas.microsoft.com/office/powerpoint/2010/main" val="1768807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796027F-7875-4030-9381-8BD8C4F21935}"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4509A250-FF31-4206-8172-F9D3106AACB1}" type="datetimeFigureOut">
              <a:rPr lang="en-US" dirty="0"/>
              <a:t>11/2/2021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23.png"/><Relationship Id="rId4" Type="http://schemas.openxmlformats.org/officeDocument/2006/relationships/notesSlide" Target="../notesSlides/notesSlide9.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ADB8294-BBF5-4EE7-8D08-DDECD12A1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2AA68CD-BBCC-4482-B4F9-3EBE3A75D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7" name="Freeform 15">
            <a:extLst>
              <a:ext uri="{FF2B5EF4-FFF2-40B4-BE49-F238E27FC236}">
                <a16:creationId xmlns:a16="http://schemas.microsoft.com/office/drawing/2014/main" id="{B58816D9-9E81-4B2B-95D3-C398BF15E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pic>
        <p:nvPicPr>
          <p:cNvPr id="9" name="Image 8">
            <a:extLst>
              <a:ext uri="{FF2B5EF4-FFF2-40B4-BE49-F238E27FC236}">
                <a16:creationId xmlns:a16="http://schemas.microsoft.com/office/drawing/2014/main" id="{4875CF2F-BF5E-4BD7-A23E-41F9718A60CC}"/>
              </a:ext>
            </a:extLst>
          </p:cNvPr>
          <p:cNvPicPr>
            <a:picLocks noChangeAspect="1"/>
          </p:cNvPicPr>
          <p:nvPr/>
        </p:nvPicPr>
        <p:blipFill>
          <a:blip r:embed="rId4"/>
          <a:stretch>
            <a:fillRect/>
          </a:stretch>
        </p:blipFill>
        <p:spPr>
          <a:xfrm>
            <a:off x="6285703" y="636083"/>
            <a:ext cx="3291844" cy="3291844"/>
          </a:xfrm>
          <a:prstGeom prst="rect">
            <a:avLst/>
          </a:prstGeom>
          <a:effectLst/>
        </p:spPr>
      </p:pic>
      <p:sp useBgFill="1">
        <p:nvSpPr>
          <p:cNvPr id="39" name="Freeform 5">
            <a:extLst>
              <a:ext uri="{FF2B5EF4-FFF2-40B4-BE49-F238E27FC236}">
                <a16:creationId xmlns:a16="http://schemas.microsoft.com/office/drawing/2014/main" id="{BD26E291-370D-448F-BDB9-9A5999D46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2" name="Titre 1">
            <a:extLst>
              <a:ext uri="{FF2B5EF4-FFF2-40B4-BE49-F238E27FC236}">
                <a16:creationId xmlns:a16="http://schemas.microsoft.com/office/drawing/2014/main" id="{8C348ECB-E0FF-470E-AE86-8678280A76B7}"/>
              </a:ext>
            </a:extLst>
          </p:cNvPr>
          <p:cNvSpPr>
            <a:spLocks noGrp="1"/>
          </p:cNvSpPr>
          <p:nvPr>
            <p:ph type="ctrTitle"/>
          </p:nvPr>
        </p:nvSpPr>
        <p:spPr>
          <a:xfrm>
            <a:off x="635458" y="4854344"/>
            <a:ext cx="9345155" cy="861802"/>
          </a:xfrm>
        </p:spPr>
        <p:txBody>
          <a:bodyPr>
            <a:normAutofit/>
          </a:bodyPr>
          <a:lstStyle/>
          <a:p>
            <a:r>
              <a:rPr lang="fr-FR" sz="4800" b="1"/>
              <a:t>Process Com</a:t>
            </a:r>
          </a:p>
        </p:txBody>
      </p:sp>
      <p:sp>
        <p:nvSpPr>
          <p:cNvPr id="3" name="Sous-titre 2">
            <a:extLst>
              <a:ext uri="{FF2B5EF4-FFF2-40B4-BE49-F238E27FC236}">
                <a16:creationId xmlns:a16="http://schemas.microsoft.com/office/drawing/2014/main" id="{54CC4987-4C96-4E55-814C-A8FF61572334}"/>
              </a:ext>
            </a:extLst>
          </p:cNvPr>
          <p:cNvSpPr>
            <a:spLocks noGrp="1"/>
          </p:cNvSpPr>
          <p:nvPr>
            <p:ph type="subTitle" idx="1"/>
          </p:nvPr>
        </p:nvSpPr>
        <p:spPr>
          <a:xfrm>
            <a:off x="643855" y="5722372"/>
            <a:ext cx="9336758" cy="481701"/>
          </a:xfrm>
        </p:spPr>
        <p:txBody>
          <a:bodyPr>
            <a:normAutofit/>
          </a:bodyPr>
          <a:lstStyle/>
          <a:p>
            <a:r>
              <a:rPr lang="fr-FR" dirty="0"/>
              <a:t>COL MOT MM21</a:t>
            </a:r>
          </a:p>
        </p:txBody>
      </p:sp>
      <p:pic>
        <p:nvPicPr>
          <p:cNvPr id="8" name="Image 7">
            <a:extLst>
              <a:ext uri="{FF2B5EF4-FFF2-40B4-BE49-F238E27FC236}">
                <a16:creationId xmlns:a16="http://schemas.microsoft.com/office/drawing/2014/main" id="{98D180C0-E3A0-495B-ADA3-7F9FFF1669E6}"/>
              </a:ext>
            </a:extLst>
          </p:cNvPr>
          <p:cNvPicPr>
            <a:picLocks noChangeAspect="1"/>
          </p:cNvPicPr>
          <p:nvPr/>
        </p:nvPicPr>
        <p:blipFill>
          <a:blip r:embed="rId5"/>
          <a:stretch>
            <a:fillRect/>
          </a:stretch>
        </p:blipFill>
        <p:spPr>
          <a:xfrm>
            <a:off x="643855" y="636083"/>
            <a:ext cx="4636399" cy="3291844"/>
          </a:xfrm>
          <a:prstGeom prst="rect">
            <a:avLst/>
          </a:prstGeom>
          <a:effectLst/>
        </p:spPr>
      </p:pic>
    </p:spTree>
    <p:extLst>
      <p:ext uri="{BB962C8B-B14F-4D97-AF65-F5344CB8AC3E}">
        <p14:creationId xmlns:p14="http://schemas.microsoft.com/office/powerpoint/2010/main" val="991574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3" name="Picture 8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5" name="Oval 8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7" name="Picture 8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9" name="Picture 8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1" name="Rectangle 9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FAFCD416-748B-4379-80CF-2478C667BB5E}"/>
              </a:ext>
            </a:extLst>
          </p:cNvPr>
          <p:cNvSpPr/>
          <p:nvPr/>
        </p:nvSpPr>
        <p:spPr>
          <a:xfrm rot="16200000">
            <a:off x="-2508447" y="2803410"/>
            <a:ext cx="6114174" cy="769441"/>
          </a:xfrm>
          <a:prstGeom prst="rect">
            <a:avLst/>
          </a:prstGeom>
        </p:spPr>
        <p:txBody>
          <a:bodyPr wrap="none">
            <a:spAutoFit/>
          </a:bodyPr>
          <a:lstStyle/>
          <a:p>
            <a:r>
              <a:rPr lang="fr-FR" sz="4400" b="1" dirty="0"/>
              <a:t>VIDEO JACQUES BREL </a:t>
            </a:r>
          </a:p>
        </p:txBody>
      </p:sp>
      <p:pic>
        <p:nvPicPr>
          <p:cNvPr id="4" name="ITW JACQUES BREL HD">
            <a:hlinkClick r:id="" action="ppaction://media"/>
            <a:extLst>
              <a:ext uri="{FF2B5EF4-FFF2-40B4-BE49-F238E27FC236}">
                <a16:creationId xmlns:a16="http://schemas.microsoft.com/office/drawing/2014/main" id="{CDB383A9-C683-4503-9B90-B87FCEB9425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495104" y="0"/>
            <a:ext cx="6858000" cy="6858000"/>
          </a:xfrm>
          <a:prstGeom prst="rect">
            <a:avLst/>
          </a:prstGeom>
        </p:spPr>
      </p:pic>
    </p:spTree>
    <p:extLst>
      <p:ext uri="{BB962C8B-B14F-4D97-AF65-F5344CB8AC3E}">
        <p14:creationId xmlns:p14="http://schemas.microsoft.com/office/powerpoint/2010/main" val="98407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8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3" name="Picture 8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5" name="Oval 8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7" name="Picture 8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9" name="Picture 8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1" name="Rectangle 9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FAFCD416-748B-4379-80CF-2478C667BB5E}"/>
              </a:ext>
            </a:extLst>
          </p:cNvPr>
          <p:cNvSpPr/>
          <p:nvPr/>
        </p:nvSpPr>
        <p:spPr>
          <a:xfrm>
            <a:off x="510176" y="1966128"/>
            <a:ext cx="11171648" cy="769441"/>
          </a:xfrm>
          <a:prstGeom prst="rect">
            <a:avLst/>
          </a:prstGeom>
        </p:spPr>
        <p:txBody>
          <a:bodyPr wrap="none">
            <a:spAutoFit/>
          </a:bodyPr>
          <a:lstStyle/>
          <a:p>
            <a:r>
              <a:rPr lang="fr-FR" sz="4400" b="1" dirty="0"/>
              <a:t>A votre avis, quel type de personnalité? </a:t>
            </a:r>
          </a:p>
        </p:txBody>
      </p:sp>
      <p:sp>
        <p:nvSpPr>
          <p:cNvPr id="5" name="Titre 4">
            <a:extLst>
              <a:ext uri="{FF2B5EF4-FFF2-40B4-BE49-F238E27FC236}">
                <a16:creationId xmlns:a16="http://schemas.microsoft.com/office/drawing/2014/main" id="{7841BF21-B8ED-486A-B78B-E365CBCF9D7F}"/>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73143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3" name="Picture 8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5" name="Oval 8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7" name="Picture 8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9" name="Picture 8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1" name="Rectangle 9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2516A297-775A-4D22-BE44-4D2609E8C6C3}"/>
              </a:ext>
            </a:extLst>
          </p:cNvPr>
          <p:cNvSpPr>
            <a:spLocks noGrp="1"/>
          </p:cNvSpPr>
          <p:nvPr>
            <p:ph type="title"/>
          </p:nvPr>
        </p:nvSpPr>
        <p:spPr>
          <a:xfrm>
            <a:off x="6742112" y="1454963"/>
            <a:ext cx="4802187" cy="3308380"/>
          </a:xfrm>
        </p:spPr>
        <p:txBody>
          <a:bodyPr vert="horz" lIns="91440" tIns="45720" rIns="91440" bIns="45720" rtlCol="0" anchor="b">
            <a:normAutofit/>
          </a:bodyPr>
          <a:lstStyle/>
          <a:p>
            <a:pPr>
              <a:lnSpc>
                <a:spcPct val="90000"/>
              </a:lnSpc>
            </a:pPr>
            <a:r>
              <a:rPr lang="en-US" sz="5600" b="1" dirty="0"/>
              <a:t>MERCI!</a:t>
            </a:r>
          </a:p>
        </p:txBody>
      </p:sp>
    </p:spTree>
    <p:extLst>
      <p:ext uri="{BB962C8B-B14F-4D97-AF65-F5344CB8AC3E}">
        <p14:creationId xmlns:p14="http://schemas.microsoft.com/office/powerpoint/2010/main" val="13323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13FF8-2B3C-4BC1-B3E4-254B3F8C3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5807F79-AA9B-4EE8-B3BF-51141F6F2343}"/>
              </a:ext>
            </a:extLst>
          </p:cNvPr>
          <p:cNvSpPr>
            <a:spLocks noGrp="1"/>
          </p:cNvSpPr>
          <p:nvPr>
            <p:ph type="title"/>
          </p:nvPr>
        </p:nvSpPr>
        <p:spPr>
          <a:xfrm>
            <a:off x="352426" y="629266"/>
            <a:ext cx="3902073" cy="5594554"/>
          </a:xfrm>
        </p:spPr>
        <p:txBody>
          <a:bodyPr anchor="ctr">
            <a:normAutofit/>
          </a:bodyPr>
          <a:lstStyle/>
          <a:p>
            <a:r>
              <a:rPr lang="fr-FR" sz="4000" dirty="0">
                <a:solidFill>
                  <a:srgbClr val="EBEBEB"/>
                </a:solidFill>
              </a:rPr>
              <a:t>VIDEO QUESTION POUR UN CHAMPION</a:t>
            </a:r>
          </a:p>
        </p:txBody>
      </p:sp>
      <p:sp>
        <p:nvSpPr>
          <p:cNvPr id="13" name="Freeform 7">
            <a:extLst>
              <a:ext uri="{FF2B5EF4-FFF2-40B4-BE49-F238E27FC236}">
                <a16:creationId xmlns:a16="http://schemas.microsoft.com/office/drawing/2014/main" id="{B9C1207E-FFD8-4821-AFE6-71C724360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5" name="Freeform: Shape 14">
            <a:extLst>
              <a:ext uri="{FF2B5EF4-FFF2-40B4-BE49-F238E27FC236}">
                <a16:creationId xmlns:a16="http://schemas.microsoft.com/office/drawing/2014/main" id="{2B199503-2632-490F-8EB2-759D88708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7" name="Rectangle 16">
            <a:extLst>
              <a:ext uri="{FF2B5EF4-FFF2-40B4-BE49-F238E27FC236}">
                <a16:creationId xmlns:a16="http://schemas.microsoft.com/office/drawing/2014/main" id="{F11C7CB4-0228-486A-931A-262ABB670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Questionspourunchampion">
            <a:hlinkClick r:id="" action="ppaction://media"/>
            <a:extLst>
              <a:ext uri="{FF2B5EF4-FFF2-40B4-BE49-F238E27FC236}">
                <a16:creationId xmlns:a16="http://schemas.microsoft.com/office/drawing/2014/main" id="{5513C5AC-BBDF-4DAE-9215-755B558520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2702" y="-11484"/>
            <a:ext cx="8809298" cy="6869484"/>
          </a:xfrm>
          <a:prstGeom prst="rect">
            <a:avLst/>
          </a:prstGeom>
        </p:spPr>
      </p:pic>
    </p:spTree>
    <p:extLst>
      <p:ext uri="{BB962C8B-B14F-4D97-AF65-F5344CB8AC3E}">
        <p14:creationId xmlns:p14="http://schemas.microsoft.com/office/powerpoint/2010/main" val="38064868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516A297-775A-4D22-BE44-4D2609E8C6C3}"/>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lang="en-US" sz="3800" b="1" i="0" kern="1200" dirty="0">
                <a:solidFill>
                  <a:srgbClr val="EBEBEB"/>
                </a:solidFill>
                <a:latin typeface="+mj-lt"/>
                <a:ea typeface="+mj-ea"/>
                <a:cs typeface="+mj-cs"/>
              </a:rPr>
              <a:t>Les six bases de la </a:t>
            </a:r>
            <a:r>
              <a:rPr lang="en-US" sz="3800" b="1" i="0" kern="1200" dirty="0" err="1">
                <a:solidFill>
                  <a:srgbClr val="EBEBEB"/>
                </a:solidFill>
                <a:latin typeface="+mj-lt"/>
                <a:ea typeface="+mj-ea"/>
                <a:cs typeface="+mj-cs"/>
              </a:rPr>
              <a:t>personnalité</a:t>
            </a:r>
            <a:endParaRPr lang="en-US" sz="3800" b="1" i="0" kern="1200" dirty="0">
              <a:solidFill>
                <a:srgbClr val="EBEBEB"/>
              </a:solidFill>
              <a:latin typeface="+mj-lt"/>
              <a:ea typeface="+mj-ea"/>
              <a:cs typeface="+mj-cs"/>
            </a:endParaRPr>
          </a:p>
        </p:txBody>
      </p:sp>
      <p:sp>
        <p:nvSpPr>
          <p:cNvPr id="23"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2">
            <a:extLst>
              <a:ext uri="{FF2B5EF4-FFF2-40B4-BE49-F238E27FC236}">
                <a16:creationId xmlns:a16="http://schemas.microsoft.com/office/drawing/2014/main" id="{2B05317F-A9C5-4D0F-86BB-D8AA73426FD9}"/>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tretch>
            <a:fillRect/>
          </a:stretch>
        </p:blipFill>
        <p:spPr bwMode="auto">
          <a:xfrm>
            <a:off x="1192790" y="647698"/>
            <a:ext cx="5172789" cy="5562139"/>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0520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13FF8-2B3C-4BC1-B3E4-254B3F8C3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5807F79-AA9B-4EE8-B3BF-51141F6F2343}"/>
              </a:ext>
            </a:extLst>
          </p:cNvPr>
          <p:cNvSpPr>
            <a:spLocks noGrp="1"/>
          </p:cNvSpPr>
          <p:nvPr>
            <p:ph type="title"/>
          </p:nvPr>
        </p:nvSpPr>
        <p:spPr>
          <a:xfrm>
            <a:off x="352426" y="629266"/>
            <a:ext cx="3902073" cy="5594554"/>
          </a:xfrm>
        </p:spPr>
        <p:txBody>
          <a:bodyPr anchor="ctr">
            <a:normAutofit/>
          </a:bodyPr>
          <a:lstStyle/>
          <a:p>
            <a:r>
              <a:rPr lang="fr-FR" sz="4000" dirty="0">
                <a:solidFill>
                  <a:srgbClr val="EBEBEB"/>
                </a:solidFill>
              </a:rPr>
              <a:t>Point </a:t>
            </a:r>
            <a:br>
              <a:rPr lang="fr-FR" sz="4000" dirty="0">
                <a:solidFill>
                  <a:srgbClr val="EBEBEB"/>
                </a:solidFill>
              </a:rPr>
            </a:br>
            <a:r>
              <a:rPr lang="fr-FR" sz="4000" dirty="0">
                <a:solidFill>
                  <a:srgbClr val="EBEBEB"/>
                </a:solidFill>
              </a:rPr>
              <a:t>Soldes Nets tous marchés à Fin S38</a:t>
            </a:r>
          </a:p>
        </p:txBody>
      </p:sp>
      <p:sp>
        <p:nvSpPr>
          <p:cNvPr id="13" name="Freeform 7">
            <a:extLst>
              <a:ext uri="{FF2B5EF4-FFF2-40B4-BE49-F238E27FC236}">
                <a16:creationId xmlns:a16="http://schemas.microsoft.com/office/drawing/2014/main" id="{B9C1207E-FFD8-4821-AFE6-71C724360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5" name="Freeform: Shape 14">
            <a:extLst>
              <a:ext uri="{FF2B5EF4-FFF2-40B4-BE49-F238E27FC236}">
                <a16:creationId xmlns:a16="http://schemas.microsoft.com/office/drawing/2014/main" id="{2B199503-2632-490F-8EB2-759D88708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7" name="Rectangle 16">
            <a:extLst>
              <a:ext uri="{FF2B5EF4-FFF2-40B4-BE49-F238E27FC236}">
                <a16:creationId xmlns:a16="http://schemas.microsoft.com/office/drawing/2014/main" id="{F11C7CB4-0228-486A-931A-262ABB670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Picture 2">
            <a:extLst>
              <a:ext uri="{FF2B5EF4-FFF2-40B4-BE49-F238E27FC236}">
                <a16:creationId xmlns:a16="http://schemas.microsoft.com/office/drawing/2014/main" id="{E332C62B-7DB5-4F6D-9062-16A5D32C3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9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a:extLst>
              <a:ext uri="{FF2B5EF4-FFF2-40B4-BE49-F238E27FC236}">
                <a16:creationId xmlns:a16="http://schemas.microsoft.com/office/drawing/2014/main" id="{1138C9F7-8E09-4C17-A5C0-37A1DE7664FA}"/>
              </a:ext>
            </a:extLst>
          </p:cNvPr>
          <p:cNvSpPr txBox="1"/>
          <p:nvPr/>
        </p:nvSpPr>
        <p:spPr>
          <a:xfrm>
            <a:off x="650071" y="4506415"/>
            <a:ext cx="2132573" cy="646331"/>
          </a:xfrm>
          <a:prstGeom prst="rect">
            <a:avLst/>
          </a:prstGeom>
          <a:noFill/>
        </p:spPr>
        <p:txBody>
          <a:bodyPr wrap="square" rtlCol="0">
            <a:spAutoFit/>
          </a:bodyPr>
          <a:lstStyle/>
          <a:p>
            <a:r>
              <a:rPr lang="fr-FR" sz="3600" b="1" dirty="0"/>
              <a:t>Phoebe</a:t>
            </a:r>
          </a:p>
        </p:txBody>
      </p:sp>
      <p:sp>
        <p:nvSpPr>
          <p:cNvPr id="10" name="ZoneTexte 9">
            <a:extLst>
              <a:ext uri="{FF2B5EF4-FFF2-40B4-BE49-F238E27FC236}">
                <a16:creationId xmlns:a16="http://schemas.microsoft.com/office/drawing/2014/main" id="{018E49C8-2278-4D47-BB8E-6B490C9A4231}"/>
              </a:ext>
            </a:extLst>
          </p:cNvPr>
          <p:cNvSpPr txBox="1"/>
          <p:nvPr/>
        </p:nvSpPr>
        <p:spPr>
          <a:xfrm>
            <a:off x="2605853" y="4527222"/>
            <a:ext cx="2447976" cy="646331"/>
          </a:xfrm>
          <a:prstGeom prst="rect">
            <a:avLst/>
          </a:prstGeom>
          <a:noFill/>
        </p:spPr>
        <p:txBody>
          <a:bodyPr wrap="square" rtlCol="0">
            <a:spAutoFit/>
          </a:bodyPr>
          <a:lstStyle/>
          <a:p>
            <a:r>
              <a:rPr lang="fr-FR" sz="3600" b="1" dirty="0"/>
              <a:t>Chandler</a:t>
            </a:r>
          </a:p>
        </p:txBody>
      </p:sp>
      <p:sp>
        <p:nvSpPr>
          <p:cNvPr id="12" name="ZoneTexte 11">
            <a:extLst>
              <a:ext uri="{FF2B5EF4-FFF2-40B4-BE49-F238E27FC236}">
                <a16:creationId xmlns:a16="http://schemas.microsoft.com/office/drawing/2014/main" id="{225F6FEC-ED13-46D7-8603-36A1C90F9F22}"/>
              </a:ext>
            </a:extLst>
          </p:cNvPr>
          <p:cNvSpPr txBox="1"/>
          <p:nvPr/>
        </p:nvSpPr>
        <p:spPr>
          <a:xfrm>
            <a:off x="4921722" y="4563236"/>
            <a:ext cx="1915975" cy="646331"/>
          </a:xfrm>
          <a:prstGeom prst="rect">
            <a:avLst/>
          </a:prstGeom>
          <a:noFill/>
        </p:spPr>
        <p:txBody>
          <a:bodyPr wrap="square" rtlCol="0">
            <a:spAutoFit/>
          </a:bodyPr>
          <a:lstStyle/>
          <a:p>
            <a:r>
              <a:rPr lang="fr-FR" sz="3600" b="1" dirty="0"/>
              <a:t>Rachel</a:t>
            </a:r>
          </a:p>
        </p:txBody>
      </p:sp>
      <p:sp>
        <p:nvSpPr>
          <p:cNvPr id="14" name="ZoneTexte 13">
            <a:extLst>
              <a:ext uri="{FF2B5EF4-FFF2-40B4-BE49-F238E27FC236}">
                <a16:creationId xmlns:a16="http://schemas.microsoft.com/office/drawing/2014/main" id="{1A30D787-23C8-4046-AEA1-234C65E8E8FB}"/>
              </a:ext>
            </a:extLst>
          </p:cNvPr>
          <p:cNvSpPr txBox="1"/>
          <p:nvPr/>
        </p:nvSpPr>
        <p:spPr>
          <a:xfrm>
            <a:off x="6798551" y="4563236"/>
            <a:ext cx="1437321" cy="646331"/>
          </a:xfrm>
          <a:prstGeom prst="rect">
            <a:avLst/>
          </a:prstGeom>
          <a:noFill/>
        </p:spPr>
        <p:txBody>
          <a:bodyPr wrap="square" rtlCol="0">
            <a:spAutoFit/>
          </a:bodyPr>
          <a:lstStyle/>
          <a:p>
            <a:r>
              <a:rPr lang="fr-FR" sz="3600" b="1" dirty="0"/>
              <a:t>Ross</a:t>
            </a:r>
          </a:p>
        </p:txBody>
      </p:sp>
      <p:sp>
        <p:nvSpPr>
          <p:cNvPr id="16" name="ZoneTexte 15">
            <a:extLst>
              <a:ext uri="{FF2B5EF4-FFF2-40B4-BE49-F238E27FC236}">
                <a16:creationId xmlns:a16="http://schemas.microsoft.com/office/drawing/2014/main" id="{504FF849-3801-4C56-8442-934756F9EDAF}"/>
              </a:ext>
            </a:extLst>
          </p:cNvPr>
          <p:cNvSpPr txBox="1"/>
          <p:nvPr/>
        </p:nvSpPr>
        <p:spPr>
          <a:xfrm>
            <a:off x="8091298" y="4583656"/>
            <a:ext cx="2097614" cy="646331"/>
          </a:xfrm>
          <a:prstGeom prst="rect">
            <a:avLst/>
          </a:prstGeom>
          <a:noFill/>
        </p:spPr>
        <p:txBody>
          <a:bodyPr wrap="square" rtlCol="0">
            <a:spAutoFit/>
          </a:bodyPr>
          <a:lstStyle/>
          <a:p>
            <a:r>
              <a:rPr lang="fr-FR" sz="3600" b="1" dirty="0"/>
              <a:t>Monica</a:t>
            </a:r>
          </a:p>
        </p:txBody>
      </p:sp>
      <p:sp>
        <p:nvSpPr>
          <p:cNvPr id="18" name="ZoneTexte 17">
            <a:extLst>
              <a:ext uri="{FF2B5EF4-FFF2-40B4-BE49-F238E27FC236}">
                <a16:creationId xmlns:a16="http://schemas.microsoft.com/office/drawing/2014/main" id="{1D91FC10-E160-42ED-A1AC-0B323A5D24BA}"/>
              </a:ext>
            </a:extLst>
          </p:cNvPr>
          <p:cNvSpPr txBox="1"/>
          <p:nvPr/>
        </p:nvSpPr>
        <p:spPr>
          <a:xfrm>
            <a:off x="9965260" y="4594271"/>
            <a:ext cx="1418472" cy="646331"/>
          </a:xfrm>
          <a:prstGeom prst="rect">
            <a:avLst/>
          </a:prstGeom>
          <a:noFill/>
        </p:spPr>
        <p:txBody>
          <a:bodyPr wrap="square" rtlCol="0">
            <a:spAutoFit/>
          </a:bodyPr>
          <a:lstStyle/>
          <a:p>
            <a:r>
              <a:rPr lang="fr-FR" sz="3600" b="1" dirty="0"/>
              <a:t>Joey</a:t>
            </a:r>
          </a:p>
        </p:txBody>
      </p:sp>
      <p:pic>
        <p:nvPicPr>
          <p:cNvPr id="3" name="Generique Friends HD">
            <a:hlinkClick r:id="" action="ppaction://media"/>
            <a:extLst>
              <a:ext uri="{FF2B5EF4-FFF2-40B4-BE49-F238E27FC236}">
                <a16:creationId xmlns:a16="http://schemas.microsoft.com/office/drawing/2014/main" id="{7F67D724-813A-456B-8E36-8DA64EC13B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8935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entr" presetSubtype="0" fill="hold" grpId="0" nodeType="afterEffect">
                                  <p:stCondLst>
                                    <p:cond delay="3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3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9000"/>
                            </p:stCondLst>
                            <p:childTnLst>
                              <p:par>
                                <p:cTn id="17" presetID="1" presetClass="entr" presetSubtype="0" fill="hold" grpId="0" nodeType="afterEffect">
                                  <p:stCondLst>
                                    <p:cond delay="3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12000"/>
                            </p:stCondLst>
                            <p:childTnLst>
                              <p:par>
                                <p:cTn id="20" presetID="1" presetClass="entr" presetSubtype="0" fill="hold" grpId="0" nodeType="afterEffect">
                                  <p:stCondLst>
                                    <p:cond delay="3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15000"/>
                            </p:stCondLst>
                            <p:childTnLst>
                              <p:par>
                                <p:cTn id="23" presetID="1" presetClass="entr" presetSubtype="0" fill="hold" grpId="0" nodeType="afterEffect">
                                  <p:stCondLst>
                                    <p:cond delay="300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2" grpId="0"/>
      <p:bldP spid="14"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BD310164-D3A3-415E-9D94-5D21D9FB2F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1" name="Picture 40">
            <a:extLst>
              <a:ext uri="{FF2B5EF4-FFF2-40B4-BE49-F238E27FC236}">
                <a16:creationId xmlns:a16="http://schemas.microsoft.com/office/drawing/2014/main" id="{BE586E08-18BF-4AB1-AB48-4005D5673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3" name="Oval 42">
            <a:extLst>
              <a:ext uri="{FF2B5EF4-FFF2-40B4-BE49-F238E27FC236}">
                <a16:creationId xmlns:a16="http://schemas.microsoft.com/office/drawing/2014/main" id="{4A497DBC-2692-42B4-A606-31024033F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3517A192-66A9-4297-9284-65580829AB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7" name="Picture 46">
            <a:extLst>
              <a:ext uri="{FF2B5EF4-FFF2-40B4-BE49-F238E27FC236}">
                <a16:creationId xmlns:a16="http://schemas.microsoft.com/office/drawing/2014/main" id="{130825ED-0133-430D-BBBB-50B6F52284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9" name="Rectangle 48">
            <a:extLst>
              <a:ext uri="{FF2B5EF4-FFF2-40B4-BE49-F238E27FC236}">
                <a16:creationId xmlns:a16="http://schemas.microsoft.com/office/drawing/2014/main" id="{633F040E-FA1C-4EDC-B925-7EFCB9582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2516A297-775A-4D22-BE44-4D2609E8C6C3}"/>
              </a:ext>
            </a:extLst>
          </p:cNvPr>
          <p:cNvSpPr>
            <a:spLocks noGrp="1"/>
          </p:cNvSpPr>
          <p:nvPr>
            <p:ph type="title"/>
          </p:nvPr>
        </p:nvSpPr>
        <p:spPr>
          <a:xfrm>
            <a:off x="7932242" y="1854820"/>
            <a:ext cx="3981377" cy="3096987"/>
          </a:xfrm>
        </p:spPr>
        <p:txBody>
          <a:bodyPr vert="horz" lIns="91440" tIns="45720" rIns="91440" bIns="45720" rtlCol="0" anchor="b">
            <a:normAutofit/>
          </a:bodyPr>
          <a:lstStyle/>
          <a:p>
            <a:pPr>
              <a:lnSpc>
                <a:spcPct val="90000"/>
              </a:lnSpc>
            </a:pPr>
            <a:r>
              <a:rPr lang="en-US" sz="3800" b="1" dirty="0" err="1"/>
              <a:t>Matrice</a:t>
            </a:r>
            <a:r>
              <a:rPr lang="en-US" sz="3800" b="1" dirty="0"/>
              <a:t> </a:t>
            </a:r>
            <a:r>
              <a:rPr lang="en-US" sz="3800" b="1" dirty="0" err="1"/>
              <a:t>d’identification</a:t>
            </a:r>
            <a:r>
              <a:rPr lang="en-US" sz="3800" b="1" dirty="0"/>
              <a:t> des </a:t>
            </a:r>
            <a:r>
              <a:rPr lang="en-US" sz="3800" b="1" dirty="0" err="1"/>
              <a:t>environnements</a:t>
            </a:r>
            <a:r>
              <a:rPr lang="en-US" sz="3800" b="1" dirty="0"/>
              <a:t> </a:t>
            </a:r>
            <a:r>
              <a:rPr lang="en-US" sz="3800" b="1" dirty="0" err="1"/>
              <a:t>préférés</a:t>
            </a:r>
            <a:endParaRPr lang="en-US" sz="3800" b="1" dirty="0"/>
          </a:p>
        </p:txBody>
      </p:sp>
      <p:sp>
        <p:nvSpPr>
          <p:cNvPr id="51" name="Freeform: Shape 50">
            <a:extLst>
              <a:ext uri="{FF2B5EF4-FFF2-40B4-BE49-F238E27FC236}">
                <a16:creationId xmlns:a16="http://schemas.microsoft.com/office/drawing/2014/main" id="{185730E4-A3A6-43E2-8E84-A4D61748B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A4CBABCD-991E-4173-A7FD-6F20CFA0AC11}"/>
              </a:ext>
            </a:extLst>
          </p:cNvPr>
          <p:cNvPicPr>
            <a:picLocks noChangeAspect="1"/>
          </p:cNvPicPr>
          <p:nvPr/>
        </p:nvPicPr>
        <p:blipFill>
          <a:blip r:embed="rId8"/>
          <a:stretch>
            <a:fillRect/>
          </a:stretch>
        </p:blipFill>
        <p:spPr>
          <a:xfrm>
            <a:off x="230848" y="1394808"/>
            <a:ext cx="3936668" cy="4017009"/>
          </a:xfrm>
          <a:prstGeom prst="rect">
            <a:avLst/>
          </a:prstGeom>
          <a:effectLst/>
        </p:spPr>
      </p:pic>
      <p:sp>
        <p:nvSpPr>
          <p:cNvPr id="53" name="Freeform 31">
            <a:extLst>
              <a:ext uri="{FF2B5EF4-FFF2-40B4-BE49-F238E27FC236}">
                <a16:creationId xmlns:a16="http://schemas.microsoft.com/office/drawing/2014/main" id="{61835C02-009F-45B9-81BA-49BD79D4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8" name="Picture 2">
            <a:extLst>
              <a:ext uri="{FF2B5EF4-FFF2-40B4-BE49-F238E27FC236}">
                <a16:creationId xmlns:a16="http://schemas.microsoft.com/office/drawing/2014/main" id="{CA6DB3DC-F5F9-4313-8B60-BADA8BCBBC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0344" y="574948"/>
            <a:ext cx="4582622" cy="94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a:extLst>
              <a:ext uri="{FF2B5EF4-FFF2-40B4-BE49-F238E27FC236}">
                <a16:creationId xmlns:a16="http://schemas.microsoft.com/office/drawing/2014/main" id="{DC4F4A1A-8E99-44B9-841D-5FCDBC6FB5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5565" y="1570851"/>
            <a:ext cx="4599933" cy="24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a:extLst>
              <a:ext uri="{FF2B5EF4-FFF2-40B4-BE49-F238E27FC236}">
                <a16:creationId xmlns:a16="http://schemas.microsoft.com/office/drawing/2014/main" id="{1870E7BA-952B-465B-8C95-1D18EA5E53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54970" y="4019123"/>
            <a:ext cx="4588744" cy="236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5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37" presetClass="path" presetSubtype="0" accel="50000" decel="50000" fill="hold" nodeType="withEffect">
                                  <p:stCondLst>
                                    <p:cond delay="0"/>
                                  </p:stCondLst>
                                  <p:childTnLst>
                                    <p:animMotion origin="layout" path="M 1.45833E-6 3.7037E-6 L 0.17122 0.02453 C 0.20677 0.03009 0.26068 0.03333 0.3168 0.03333 C 0.38112 0.03333 0.43242 0.03009 0.46836 0.02453 L 0.64049 3.7037E-6 " pathEditMode="relative" rAng="0" ptsTypes="AAAAA">
                                      <p:cBhvr>
                                        <p:cTn id="9" dur="2000" fill="hold"/>
                                        <p:tgtEl>
                                          <p:spTgt spid="5"/>
                                        </p:tgtEl>
                                        <p:attrNameLst>
                                          <p:attrName>ppt_x</p:attrName>
                                          <p:attrName>ppt_y</p:attrName>
                                        </p:attrNameLst>
                                      </p:cBhvr>
                                      <p:rCtr x="32018" y="1667"/>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BD310164-D3A3-415E-9D94-5D21D9FB2F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1" name="Picture 40">
            <a:extLst>
              <a:ext uri="{FF2B5EF4-FFF2-40B4-BE49-F238E27FC236}">
                <a16:creationId xmlns:a16="http://schemas.microsoft.com/office/drawing/2014/main" id="{BE586E08-18BF-4AB1-AB48-4005D5673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3" name="Oval 42">
            <a:extLst>
              <a:ext uri="{FF2B5EF4-FFF2-40B4-BE49-F238E27FC236}">
                <a16:creationId xmlns:a16="http://schemas.microsoft.com/office/drawing/2014/main" id="{4A497DBC-2692-42B4-A606-31024033F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3517A192-66A9-4297-9284-65580829AB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7" name="Picture 46">
            <a:extLst>
              <a:ext uri="{FF2B5EF4-FFF2-40B4-BE49-F238E27FC236}">
                <a16:creationId xmlns:a16="http://schemas.microsoft.com/office/drawing/2014/main" id="{130825ED-0133-430D-BBBB-50B6F52284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9" name="Rectangle 48">
            <a:extLst>
              <a:ext uri="{FF2B5EF4-FFF2-40B4-BE49-F238E27FC236}">
                <a16:creationId xmlns:a16="http://schemas.microsoft.com/office/drawing/2014/main" id="{633F040E-FA1C-4EDC-B925-7EFCB9582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 name="Freeform: Shape 50">
            <a:extLst>
              <a:ext uri="{FF2B5EF4-FFF2-40B4-BE49-F238E27FC236}">
                <a16:creationId xmlns:a16="http://schemas.microsoft.com/office/drawing/2014/main" id="{185730E4-A3A6-43E2-8E84-A4D61748B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31">
            <a:extLst>
              <a:ext uri="{FF2B5EF4-FFF2-40B4-BE49-F238E27FC236}">
                <a16:creationId xmlns:a16="http://schemas.microsoft.com/office/drawing/2014/main" id="{61835C02-009F-45B9-81BA-49BD79D4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5" name="Picture 2">
            <a:extLst>
              <a:ext uri="{FF2B5EF4-FFF2-40B4-BE49-F238E27FC236}">
                <a16:creationId xmlns:a16="http://schemas.microsoft.com/office/drawing/2014/main" id="{D0BE208C-8817-4ACD-81FC-88975002E9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1903" y="680795"/>
            <a:ext cx="4509454" cy="90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B230186E-A909-482D-A29A-D1A89D3C54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3264" y="1663629"/>
            <a:ext cx="4469292" cy="231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31071902-2A39-4700-BE3A-9515DB04CA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1870" y="3994196"/>
            <a:ext cx="4465771" cy="226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3">
            <a:extLst>
              <a:ext uri="{FF2B5EF4-FFF2-40B4-BE49-F238E27FC236}">
                <a16:creationId xmlns:a16="http://schemas.microsoft.com/office/drawing/2014/main" id="{63FB5903-71BD-4A23-8FC7-0873C57F4FE1}"/>
              </a:ext>
            </a:extLst>
          </p:cNvPr>
          <p:cNvSpPr>
            <a:spLocks noGrp="1"/>
          </p:cNvSpPr>
          <p:nvPr>
            <p:ph type="title"/>
          </p:nvPr>
        </p:nvSpPr>
        <p:spPr/>
        <p:txBody>
          <a:bodyPr/>
          <a:lstStyle/>
          <a:p>
            <a:endParaRPr lang="fr-FR"/>
          </a:p>
        </p:txBody>
      </p:sp>
      <p:sp>
        <p:nvSpPr>
          <p:cNvPr id="18" name="Titre 1">
            <a:extLst>
              <a:ext uri="{FF2B5EF4-FFF2-40B4-BE49-F238E27FC236}">
                <a16:creationId xmlns:a16="http://schemas.microsoft.com/office/drawing/2014/main" id="{85E1D7D5-BF9F-46C7-A746-809E9B8CAD06}"/>
              </a:ext>
            </a:extLst>
          </p:cNvPr>
          <p:cNvSpPr txBox="1">
            <a:spLocks/>
          </p:cNvSpPr>
          <p:nvPr/>
        </p:nvSpPr>
        <p:spPr>
          <a:xfrm>
            <a:off x="7932242" y="1854820"/>
            <a:ext cx="3981377" cy="3096987"/>
          </a:xfrm>
          <a:prstGeom prst="rect">
            <a:avLst/>
          </a:prstGeom>
        </p:spPr>
        <p:txBody>
          <a:bodyPr vert="horz" lIns="91440" tIns="45720" rIns="91440" bIns="45720" rtlCol="0"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3800" b="1" dirty="0" err="1"/>
              <a:t>Matrice</a:t>
            </a:r>
            <a:r>
              <a:rPr lang="en-US" sz="3800" b="1" dirty="0"/>
              <a:t> </a:t>
            </a:r>
            <a:r>
              <a:rPr lang="en-US" sz="3800" b="1" dirty="0" err="1"/>
              <a:t>d’identification</a:t>
            </a:r>
            <a:r>
              <a:rPr lang="en-US" sz="3800" b="1" dirty="0"/>
              <a:t> des </a:t>
            </a:r>
            <a:r>
              <a:rPr lang="en-US" sz="3800" b="1" dirty="0" err="1"/>
              <a:t>environnements</a:t>
            </a:r>
            <a:r>
              <a:rPr lang="en-US" sz="3800" b="1" dirty="0"/>
              <a:t> </a:t>
            </a:r>
            <a:r>
              <a:rPr lang="en-US" sz="3800" b="1" dirty="0" err="1"/>
              <a:t>préférés</a:t>
            </a:r>
            <a:endParaRPr lang="en-US" sz="3800" b="1" dirty="0"/>
          </a:p>
        </p:txBody>
      </p:sp>
      <p:pic>
        <p:nvPicPr>
          <p:cNvPr id="5" name="Image 4">
            <a:extLst>
              <a:ext uri="{FF2B5EF4-FFF2-40B4-BE49-F238E27FC236}">
                <a16:creationId xmlns:a16="http://schemas.microsoft.com/office/drawing/2014/main" id="{A4CBABCD-991E-4173-A7FD-6F20CFA0AC11}"/>
              </a:ext>
            </a:extLst>
          </p:cNvPr>
          <p:cNvPicPr>
            <a:picLocks noChangeAspect="1"/>
          </p:cNvPicPr>
          <p:nvPr/>
        </p:nvPicPr>
        <p:blipFill>
          <a:blip r:embed="rId11"/>
          <a:stretch>
            <a:fillRect/>
          </a:stretch>
        </p:blipFill>
        <p:spPr>
          <a:xfrm>
            <a:off x="153442" y="1470644"/>
            <a:ext cx="4030162" cy="4112411"/>
          </a:xfrm>
          <a:prstGeom prst="rect">
            <a:avLst/>
          </a:prstGeom>
          <a:effectLst/>
        </p:spPr>
      </p:pic>
    </p:spTree>
    <p:extLst>
      <p:ext uri="{BB962C8B-B14F-4D97-AF65-F5344CB8AC3E}">
        <p14:creationId xmlns:p14="http://schemas.microsoft.com/office/powerpoint/2010/main" val="16678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37" presetClass="path" presetSubtype="0" accel="50000" decel="50000" fill="hold" nodeType="withEffect">
                                  <p:stCondLst>
                                    <p:cond delay="0"/>
                                  </p:stCondLst>
                                  <p:childTnLst>
                                    <p:animMotion origin="layout" path="M 4.68375E-17 3.33333E-6 L 0.17122 0.03472 C 0.20677 0.04259 0.26068 0.04722 0.3168 0.04722 C 0.38112 0.04722 0.43242 0.04259 0.46836 0.03472 L 0.64049 3.33333E-6 " pathEditMode="relative" rAng="0" ptsTypes="AAAAA">
                                      <p:cBhvr>
                                        <p:cTn id="9" dur="2000" fill="hold"/>
                                        <p:tgtEl>
                                          <p:spTgt spid="5"/>
                                        </p:tgtEl>
                                        <p:attrNameLst>
                                          <p:attrName>ppt_x</p:attrName>
                                          <p:attrName>ppt_y</p:attrName>
                                        </p:attrNameLst>
                                      </p:cBhvr>
                                      <p:rCtr x="32031" y="2361"/>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BD310164-D3A3-415E-9D94-5D21D9FB2F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1" name="Picture 40">
            <a:extLst>
              <a:ext uri="{FF2B5EF4-FFF2-40B4-BE49-F238E27FC236}">
                <a16:creationId xmlns:a16="http://schemas.microsoft.com/office/drawing/2014/main" id="{BE586E08-18BF-4AB1-AB48-4005D5673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3" name="Oval 42">
            <a:extLst>
              <a:ext uri="{FF2B5EF4-FFF2-40B4-BE49-F238E27FC236}">
                <a16:creationId xmlns:a16="http://schemas.microsoft.com/office/drawing/2014/main" id="{4A497DBC-2692-42B4-A606-31024033F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3517A192-66A9-4297-9284-65580829AB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7" name="Picture 46">
            <a:extLst>
              <a:ext uri="{FF2B5EF4-FFF2-40B4-BE49-F238E27FC236}">
                <a16:creationId xmlns:a16="http://schemas.microsoft.com/office/drawing/2014/main" id="{130825ED-0133-430D-BBBB-50B6F52284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9" name="Rectangle 48">
            <a:extLst>
              <a:ext uri="{FF2B5EF4-FFF2-40B4-BE49-F238E27FC236}">
                <a16:creationId xmlns:a16="http://schemas.microsoft.com/office/drawing/2014/main" id="{633F040E-FA1C-4EDC-B925-7EFCB9582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 name="Freeform: Shape 50">
            <a:extLst>
              <a:ext uri="{FF2B5EF4-FFF2-40B4-BE49-F238E27FC236}">
                <a16:creationId xmlns:a16="http://schemas.microsoft.com/office/drawing/2014/main" id="{185730E4-A3A6-43E2-8E84-A4D61748B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31">
            <a:extLst>
              <a:ext uri="{FF2B5EF4-FFF2-40B4-BE49-F238E27FC236}">
                <a16:creationId xmlns:a16="http://schemas.microsoft.com/office/drawing/2014/main" id="{61835C02-009F-45B9-81BA-49BD79D4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8" name="Picture 2">
            <a:extLst>
              <a:ext uri="{FF2B5EF4-FFF2-40B4-BE49-F238E27FC236}">
                <a16:creationId xmlns:a16="http://schemas.microsoft.com/office/drawing/2014/main" id="{F4FF4EFD-1404-48B2-B0FE-46C59536B3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7686" y="700859"/>
            <a:ext cx="4895540" cy="91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A18A3FE9-11D0-4090-B4B2-EEB324873D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1920" y="1752281"/>
            <a:ext cx="4802168" cy="233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404E96E7-2051-4338-AE3B-20DDC2CD14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1870" y="4146058"/>
            <a:ext cx="4813310" cy="222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3">
            <a:extLst>
              <a:ext uri="{FF2B5EF4-FFF2-40B4-BE49-F238E27FC236}">
                <a16:creationId xmlns:a16="http://schemas.microsoft.com/office/drawing/2014/main" id="{89A33FAF-FD76-466A-A191-3BC3BA559BD4}"/>
              </a:ext>
            </a:extLst>
          </p:cNvPr>
          <p:cNvSpPr>
            <a:spLocks noGrp="1"/>
          </p:cNvSpPr>
          <p:nvPr>
            <p:ph type="title"/>
          </p:nvPr>
        </p:nvSpPr>
        <p:spPr/>
        <p:txBody>
          <a:bodyPr/>
          <a:lstStyle/>
          <a:p>
            <a:endParaRPr lang="fr-FR"/>
          </a:p>
        </p:txBody>
      </p:sp>
      <p:sp>
        <p:nvSpPr>
          <p:cNvPr id="21" name="Titre 1">
            <a:extLst>
              <a:ext uri="{FF2B5EF4-FFF2-40B4-BE49-F238E27FC236}">
                <a16:creationId xmlns:a16="http://schemas.microsoft.com/office/drawing/2014/main" id="{0B246618-E786-4E76-B2DB-1176C34E0CDD}"/>
              </a:ext>
            </a:extLst>
          </p:cNvPr>
          <p:cNvSpPr txBox="1">
            <a:spLocks/>
          </p:cNvSpPr>
          <p:nvPr/>
        </p:nvSpPr>
        <p:spPr>
          <a:xfrm>
            <a:off x="7932242" y="1854820"/>
            <a:ext cx="3981377" cy="3096987"/>
          </a:xfrm>
          <a:prstGeom prst="rect">
            <a:avLst/>
          </a:prstGeom>
        </p:spPr>
        <p:txBody>
          <a:bodyPr vert="horz" lIns="91440" tIns="45720" rIns="91440" bIns="45720" rtlCol="0"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3800" b="1" dirty="0" err="1"/>
              <a:t>Matrice</a:t>
            </a:r>
            <a:r>
              <a:rPr lang="en-US" sz="3800" b="1" dirty="0"/>
              <a:t> </a:t>
            </a:r>
            <a:r>
              <a:rPr lang="en-US" sz="3800" b="1" dirty="0" err="1"/>
              <a:t>d’identification</a:t>
            </a:r>
            <a:r>
              <a:rPr lang="en-US" sz="3800" b="1" dirty="0"/>
              <a:t> des </a:t>
            </a:r>
            <a:r>
              <a:rPr lang="en-US" sz="3800" b="1" dirty="0" err="1"/>
              <a:t>environnements</a:t>
            </a:r>
            <a:r>
              <a:rPr lang="en-US" sz="3800" b="1" dirty="0"/>
              <a:t> </a:t>
            </a:r>
            <a:r>
              <a:rPr lang="en-US" sz="3800" b="1" dirty="0" err="1"/>
              <a:t>préférés</a:t>
            </a:r>
            <a:endParaRPr lang="en-US" sz="3800" b="1" dirty="0"/>
          </a:p>
        </p:txBody>
      </p:sp>
      <p:pic>
        <p:nvPicPr>
          <p:cNvPr id="5" name="Image 4">
            <a:extLst>
              <a:ext uri="{FF2B5EF4-FFF2-40B4-BE49-F238E27FC236}">
                <a16:creationId xmlns:a16="http://schemas.microsoft.com/office/drawing/2014/main" id="{A4CBABCD-991E-4173-A7FD-6F20CFA0AC11}"/>
              </a:ext>
            </a:extLst>
          </p:cNvPr>
          <p:cNvPicPr>
            <a:picLocks noChangeAspect="1"/>
          </p:cNvPicPr>
          <p:nvPr/>
        </p:nvPicPr>
        <p:blipFill>
          <a:blip r:embed="rId11"/>
          <a:stretch>
            <a:fillRect/>
          </a:stretch>
        </p:blipFill>
        <p:spPr>
          <a:xfrm>
            <a:off x="161488" y="1521490"/>
            <a:ext cx="4174938" cy="4260142"/>
          </a:xfrm>
          <a:prstGeom prst="rect">
            <a:avLst/>
          </a:prstGeom>
          <a:effectLst/>
        </p:spPr>
      </p:pic>
    </p:spTree>
    <p:extLst>
      <p:ext uri="{BB962C8B-B14F-4D97-AF65-F5344CB8AC3E}">
        <p14:creationId xmlns:p14="http://schemas.microsoft.com/office/powerpoint/2010/main" val="192049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37" presetClass="path" presetSubtype="0" accel="50000" decel="50000" fill="hold" nodeType="withEffect">
                                  <p:stCondLst>
                                    <p:cond delay="0"/>
                                  </p:stCondLst>
                                  <p:childTnLst>
                                    <p:animMotion origin="layout" path="M 4.79167E-6 0.00278 L 0.16705 0.03842 C 0.20182 0.04653 0.25442 0.05115 0.30911 0.05115 C 0.37187 0.05115 0.422 0.04653 0.45703 0.03842 L 0.625 0.00278 " pathEditMode="relative" rAng="0" ptsTypes="AAAAA">
                                      <p:cBhvr>
                                        <p:cTn id="9" dur="2000" fill="hold"/>
                                        <p:tgtEl>
                                          <p:spTgt spid="5"/>
                                        </p:tgtEl>
                                        <p:attrNameLst>
                                          <p:attrName>ppt_x</p:attrName>
                                          <p:attrName>ppt_y</p:attrName>
                                        </p:attrNameLst>
                                      </p:cBhvr>
                                      <p:rCtr x="31250" y="2407"/>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0" name="Picture 59">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2" name="Oval 61">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64" name="Picture 63">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6" name="Picture 65">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68" name="Rectangle 67">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0" name="Rectangle 69">
            <a:extLst>
              <a:ext uri="{FF2B5EF4-FFF2-40B4-BE49-F238E27FC236}">
                <a16:creationId xmlns:a16="http://schemas.microsoft.com/office/drawing/2014/main" id="{4EA8ACEA-5B4B-4AC6-A227-6A0E014A5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E54BE42-0A76-4E08-8E93-933FEE57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4" name="Freeform 15">
            <a:extLst>
              <a:ext uri="{FF2B5EF4-FFF2-40B4-BE49-F238E27FC236}">
                <a16:creationId xmlns:a16="http://schemas.microsoft.com/office/drawing/2014/main" id="{BC170363-AD0C-449E-B5CC-30A228247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pic>
        <p:nvPicPr>
          <p:cNvPr id="16" name="Picture 3">
            <a:extLst>
              <a:ext uri="{FF2B5EF4-FFF2-40B4-BE49-F238E27FC236}">
                <a16:creationId xmlns:a16="http://schemas.microsoft.com/office/drawing/2014/main" id="{730ED8BB-2790-4C5C-A6AD-969D08EEA7A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416464" y="75128"/>
            <a:ext cx="4901960" cy="3980403"/>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76" name="Freeform 5">
            <a:extLst>
              <a:ext uri="{FF2B5EF4-FFF2-40B4-BE49-F238E27FC236}">
                <a16:creationId xmlns:a16="http://schemas.microsoft.com/office/drawing/2014/main" id="{1F63DF7C-AFED-49CB-8FAF-B69387E9C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2" name="Titre 1">
            <a:extLst>
              <a:ext uri="{FF2B5EF4-FFF2-40B4-BE49-F238E27FC236}">
                <a16:creationId xmlns:a16="http://schemas.microsoft.com/office/drawing/2014/main" id="{2516A297-775A-4D22-BE44-4D2609E8C6C3}"/>
              </a:ext>
            </a:extLst>
          </p:cNvPr>
          <p:cNvSpPr>
            <a:spLocks noGrp="1"/>
          </p:cNvSpPr>
          <p:nvPr>
            <p:ph type="title"/>
          </p:nvPr>
        </p:nvSpPr>
        <p:spPr>
          <a:xfrm>
            <a:off x="635458" y="4854344"/>
            <a:ext cx="9345155" cy="861802"/>
          </a:xfrm>
        </p:spPr>
        <p:txBody>
          <a:bodyPr vert="horz" lIns="91440" tIns="45720" rIns="91440" bIns="45720" rtlCol="0" anchor="b">
            <a:normAutofit/>
          </a:bodyPr>
          <a:lstStyle/>
          <a:p>
            <a:pPr>
              <a:lnSpc>
                <a:spcPct val="90000"/>
              </a:lnSpc>
            </a:pPr>
            <a:r>
              <a:rPr lang="en-US" sz="3800" b="1" dirty="0" err="1"/>
              <a:t>Exemple</a:t>
            </a:r>
            <a:r>
              <a:rPr lang="en-US" sz="3800" b="1" dirty="0"/>
              <a:t> </a:t>
            </a:r>
            <a:r>
              <a:rPr lang="en-US" sz="3800" b="1" dirty="0" err="1"/>
              <a:t>d’immeuble</a:t>
            </a:r>
            <a:r>
              <a:rPr lang="en-US" sz="3800" b="1" dirty="0"/>
              <a:t> de </a:t>
            </a:r>
            <a:r>
              <a:rPr lang="en-US" sz="3800" b="1" dirty="0" err="1"/>
              <a:t>personnalité</a:t>
            </a:r>
            <a:endParaRPr lang="en-US" sz="3800" b="1" dirty="0"/>
          </a:p>
        </p:txBody>
      </p:sp>
      <p:pic>
        <p:nvPicPr>
          <p:cNvPr id="15" name="Picture 2">
            <a:extLst>
              <a:ext uri="{FF2B5EF4-FFF2-40B4-BE49-F238E27FC236}">
                <a16:creationId xmlns:a16="http://schemas.microsoft.com/office/drawing/2014/main" id="{AB1E2BC8-C3A2-489C-A57F-58D096A45513}"/>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82910" y="228472"/>
            <a:ext cx="5050644" cy="3598583"/>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0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3" name="Picture 8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5" name="Oval 8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7" name="Picture 8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9" name="Picture 8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1" name="Rectangle 9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2516A297-775A-4D22-BE44-4D2609E8C6C3}"/>
              </a:ext>
            </a:extLst>
          </p:cNvPr>
          <p:cNvSpPr>
            <a:spLocks noGrp="1"/>
          </p:cNvSpPr>
          <p:nvPr>
            <p:ph type="title"/>
          </p:nvPr>
        </p:nvSpPr>
        <p:spPr>
          <a:xfrm>
            <a:off x="6702257" y="2194330"/>
            <a:ext cx="4802187" cy="2469337"/>
          </a:xfrm>
        </p:spPr>
        <p:txBody>
          <a:bodyPr vert="horz" lIns="91440" tIns="45720" rIns="91440" bIns="45720" rtlCol="0" anchor="b">
            <a:normAutofit/>
          </a:bodyPr>
          <a:lstStyle/>
          <a:p>
            <a:pPr>
              <a:lnSpc>
                <a:spcPct val="90000"/>
              </a:lnSpc>
            </a:pPr>
            <a:r>
              <a:rPr lang="en-US" sz="3800" b="1" dirty="0"/>
              <a:t>Structure de </a:t>
            </a:r>
            <a:r>
              <a:rPr lang="en-US" sz="3800" b="1" dirty="0" err="1"/>
              <a:t>personnalité</a:t>
            </a:r>
            <a:br>
              <a:rPr lang="en-US" sz="3800" b="1" dirty="0"/>
            </a:br>
            <a:r>
              <a:rPr lang="en-US" sz="3800" b="1" dirty="0"/>
              <a:t>Sébastien BARRY</a:t>
            </a:r>
          </a:p>
        </p:txBody>
      </p:sp>
      <p:pic>
        <p:nvPicPr>
          <p:cNvPr id="17" name="Picture 2">
            <a:extLst>
              <a:ext uri="{FF2B5EF4-FFF2-40B4-BE49-F238E27FC236}">
                <a16:creationId xmlns:a16="http://schemas.microsoft.com/office/drawing/2014/main" id="{06D72FCE-233F-4E96-A505-68D3F30B68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18"/>
          <a:stretch/>
        </p:blipFill>
        <p:spPr bwMode="auto">
          <a:xfrm>
            <a:off x="607848" y="609601"/>
            <a:ext cx="5486561"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571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0D51C674536B4D84E0E8FCA65F67E7" ma:contentTypeVersion="4" ma:contentTypeDescription="Crée un document." ma:contentTypeScope="" ma:versionID="bb2eb281ce46ce224e6d77c6f0e844a3">
  <xsd:schema xmlns:xsd="http://www.w3.org/2001/XMLSchema" xmlns:xs="http://www.w3.org/2001/XMLSchema" xmlns:p="http://schemas.microsoft.com/office/2006/metadata/properties" xmlns:ns2="8e344e44-3080-4d3e-a82e-9d08c6661d0d" targetNamespace="http://schemas.microsoft.com/office/2006/metadata/properties" ma:root="true" ma:fieldsID="38151d9360ad4339694aadecb01604b1" ns2:_="">
    <xsd:import namespace="8e344e44-3080-4d3e-a82e-9d08c6661d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344e44-3080-4d3e-a82e-9d08c6661d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CBE01E-8EA1-4927-B66F-3C3CC690E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344e44-3080-4d3e-a82e-9d08c6661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5ABDE9-86A5-41B1-BDC9-1B164B528222}">
  <ds:schemaRefs>
    <ds:schemaRef ds:uri="http://purl.org/dc/dcmitype/"/>
    <ds:schemaRef ds:uri="http://schemas.microsoft.com/office/infopath/2007/PartnerControls"/>
    <ds:schemaRef ds:uri="http://purl.org/dc/elements/1.1/"/>
    <ds:schemaRef ds:uri="http://schemas.microsoft.com/office/2006/documentManagement/types"/>
    <ds:schemaRef ds:uri="8e344e44-3080-4d3e-a82e-9d08c6661d0d"/>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899C790-EA54-405D-9E06-DC01734D6B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2584</TotalTime>
  <Words>930</Words>
  <Application>Microsoft Office PowerPoint</Application>
  <PresentationFormat>Grand écran</PresentationFormat>
  <Paragraphs>95</Paragraphs>
  <Slides>12</Slides>
  <Notes>11</Notes>
  <HiddenSlides>0</HiddenSlides>
  <MMClips>3</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Arial</vt:lpstr>
      <vt:lpstr>Calibri</vt:lpstr>
      <vt:lpstr>Century Gothic</vt:lpstr>
      <vt:lpstr>Wingdings 3</vt:lpstr>
      <vt:lpstr>Ion</vt:lpstr>
      <vt:lpstr>Process Com</vt:lpstr>
      <vt:lpstr>VIDEO QUESTION POUR UN CHAMPION</vt:lpstr>
      <vt:lpstr>Les six bases de la personnalité</vt:lpstr>
      <vt:lpstr>Point  Soldes Nets tous marchés à Fin S38</vt:lpstr>
      <vt:lpstr>Matrice d’identification des environnements préférés</vt:lpstr>
      <vt:lpstr>Présentation PowerPoint</vt:lpstr>
      <vt:lpstr>Présentation PowerPoint</vt:lpstr>
      <vt:lpstr>Exemple d’immeuble de personnalité</vt:lpstr>
      <vt:lpstr>Structure de personnalité Sébastien BARRY</vt:lpstr>
      <vt:lpstr>Présentation PowerPoint</vt:lpstr>
      <vt:lpstr>Présentation PowerPoint</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COM </dc:title>
  <dc:creator>COL MOT MM21</dc:creator>
  <cp:lastModifiedBy>BABIN Jean-Edouard</cp:lastModifiedBy>
  <cp:revision>149</cp:revision>
  <dcterms:created xsi:type="dcterms:W3CDTF">2021-09-22T11:57:35Z</dcterms:created>
  <dcterms:modified xsi:type="dcterms:W3CDTF">2021-11-02T15:31:38Z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0x010100FA0D51C674536B4D84E0E8FCA65F67E7</vt:lpwstr>
  </property>
</Properties>
</file>